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7"/>
  </p:notesMasterIdLst>
  <p:sldIdLst>
    <p:sldId id="256" r:id="rId2"/>
    <p:sldId id="257" r:id="rId3"/>
    <p:sldId id="258" r:id="rId4"/>
    <p:sldId id="259" r:id="rId5"/>
    <p:sldId id="260" r:id="rId6"/>
    <p:sldId id="261" r:id="rId7"/>
    <p:sldId id="262" r:id="rId8"/>
    <p:sldId id="263" r:id="rId9"/>
    <p:sldId id="352" r:id="rId10"/>
    <p:sldId id="264" r:id="rId11"/>
    <p:sldId id="265" r:id="rId12"/>
    <p:sldId id="266" r:id="rId13"/>
    <p:sldId id="267" r:id="rId14"/>
    <p:sldId id="269" r:id="rId15"/>
    <p:sldId id="353" r:id="rId16"/>
    <p:sldId id="270" r:id="rId17"/>
    <p:sldId id="271" r:id="rId18"/>
    <p:sldId id="272" r:id="rId19"/>
    <p:sldId id="273" r:id="rId20"/>
    <p:sldId id="274" r:id="rId21"/>
    <p:sldId id="275" r:id="rId22"/>
    <p:sldId id="354" r:id="rId23"/>
    <p:sldId id="276" r:id="rId24"/>
    <p:sldId id="278" r:id="rId25"/>
    <p:sldId id="373" r:id="rId26"/>
    <p:sldId id="372" r:id="rId27"/>
    <p:sldId id="346" r:id="rId28"/>
    <p:sldId id="347" r:id="rId29"/>
    <p:sldId id="366" r:id="rId30"/>
    <p:sldId id="367" r:id="rId31"/>
    <p:sldId id="368" r:id="rId32"/>
    <p:sldId id="369" r:id="rId33"/>
    <p:sldId id="370" r:id="rId34"/>
    <p:sldId id="371" r:id="rId35"/>
    <p:sldId id="348" r:id="rId36"/>
    <p:sldId id="349" r:id="rId37"/>
    <p:sldId id="363" r:id="rId38"/>
    <p:sldId id="350" r:id="rId39"/>
    <p:sldId id="351" r:id="rId40"/>
    <p:sldId id="359" r:id="rId41"/>
    <p:sldId id="356" r:id="rId42"/>
    <p:sldId id="357" r:id="rId43"/>
    <p:sldId id="355" r:id="rId44"/>
    <p:sldId id="377" r:id="rId45"/>
    <p:sldId id="361" r:id="rId46"/>
    <p:sldId id="375" r:id="rId47"/>
    <p:sldId id="376" r:id="rId48"/>
    <p:sldId id="362" r:id="rId49"/>
    <p:sldId id="374" r:id="rId50"/>
    <p:sldId id="379" r:id="rId51"/>
    <p:sldId id="380" r:id="rId52"/>
    <p:sldId id="381" r:id="rId53"/>
    <p:sldId id="382" r:id="rId54"/>
    <p:sldId id="383" r:id="rId55"/>
    <p:sldId id="384" r:id="rId56"/>
    <p:sldId id="385" r:id="rId57"/>
    <p:sldId id="386" r:id="rId58"/>
    <p:sldId id="387" r:id="rId59"/>
    <p:sldId id="388" r:id="rId60"/>
    <p:sldId id="389" r:id="rId61"/>
    <p:sldId id="391" r:id="rId62"/>
    <p:sldId id="405" r:id="rId63"/>
    <p:sldId id="392" r:id="rId64"/>
    <p:sldId id="393" r:id="rId65"/>
    <p:sldId id="394" r:id="rId66"/>
    <p:sldId id="395" r:id="rId67"/>
    <p:sldId id="396" r:id="rId68"/>
    <p:sldId id="397" r:id="rId69"/>
    <p:sldId id="398" r:id="rId70"/>
    <p:sldId id="399" r:id="rId71"/>
    <p:sldId id="400" r:id="rId72"/>
    <p:sldId id="401" r:id="rId73"/>
    <p:sldId id="402" r:id="rId74"/>
    <p:sldId id="403" r:id="rId75"/>
    <p:sldId id="404" r:id="rId7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07" autoAdjust="0"/>
  </p:normalViewPr>
  <p:slideViewPr>
    <p:cSldViewPr>
      <p:cViewPr varScale="1">
        <p:scale>
          <a:sx n="81" d="100"/>
          <a:sy n="81" d="100"/>
        </p:scale>
        <p:origin x="-1056"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99769D-F6D2-41BF-A4D4-65C37726CEA9}" type="datetimeFigureOut">
              <a:rPr lang="en-US" smtClean="0"/>
              <a:pPr/>
              <a:t>4/1/2020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C2A8C7-2A8E-40B1-A218-AAB63F71210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FAA418B-AB6C-471E-ACF4-8F8A5A195EEB}" type="datetime1">
              <a:rPr lang="en-US" smtClean="0"/>
              <a:pPr/>
              <a:t>4/1/2020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7CF8FDF-6E7A-46CF-BF4A-F87DF872FC3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EEFB4B6-A8E4-47F1-9D1D-D9A88137220C}" type="datetime1">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F8FDF-6E7A-46CF-BF4A-F87DF872FC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2ADAEB-0822-4452-9124-91777E611174}" type="datetime1">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F8FDF-6E7A-46CF-BF4A-F87DF872FC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17FC28-BA4C-4314-B04A-DE8A91FB8D48}" type="datetime1">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F8FDF-6E7A-46CF-BF4A-F87DF872FC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EFE4A3B-FBA7-412A-AA4C-0730361D4960}" type="datetime1">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F8FDF-6E7A-46CF-BF4A-F87DF872FC3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8A027F8-1A0E-4A66-B400-3E4AF3A78237}" type="datetime1">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CF8FDF-6E7A-46CF-BF4A-F87DF872FC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2183743-A401-4CBB-8720-52303D208DF8}" type="datetime1">
              <a:rPr lang="en-US" smtClean="0"/>
              <a:pPr/>
              <a:t>4/1/2020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CF8FDF-6E7A-46CF-BF4A-F87DF872FC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66E5625-368A-41AB-8977-7AA384113527}" type="datetime1">
              <a:rPr lang="en-US" smtClean="0"/>
              <a:pPr/>
              <a:t>4/1/2020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CF8FDF-6E7A-46CF-BF4A-F87DF872FC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4144D5-DC98-4493-A26D-703FBC466713}" type="datetime1">
              <a:rPr lang="en-US" smtClean="0"/>
              <a:pPr/>
              <a:t>4/1/2020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CF8FDF-6E7A-46CF-BF4A-F87DF872FC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E006D66-CE3B-494C-AAAF-F55988A780A5}" type="datetime1">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CF8FDF-6E7A-46CF-BF4A-F87DF872FC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7810055-8E97-4109-83D2-5A0E293335B5}" type="datetime1">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7CF8FDF-6E7A-46CF-BF4A-F87DF872FC3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BB57A9E-B5B8-4C3B-8B4B-EBE5A1584E86}" type="datetime1">
              <a:rPr lang="en-US" smtClean="0"/>
              <a:pPr/>
              <a:t>4/1/2020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7CF8FDF-6E7A-46CF-BF4A-F87DF872FC3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sciencedirect.com/topics/pharmacology-toxicology-and-pharmaceutical-science/streptomyces" TargetMode="External"/><Relationship Id="rId2" Type="http://schemas.openxmlformats.org/officeDocument/2006/relationships/hyperlink" Target="https://www.sciencedirect.com/topics/pharmacology-toxicology-and-pharmaceutical-science/macrolide"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www.sciencedirect.com/topics/pharmacology-toxicology-and-pharmaceutical-science/streptomyce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s://www.sciencedirect.com/topics/pharmacology-toxicology-and-pharmaceutical-science/telithromycin" TargetMode="External"/><Relationship Id="rId3" Type="http://schemas.openxmlformats.org/officeDocument/2006/relationships/hyperlink" Target="https://www.sciencedirect.com/referencework/9780080450445" TargetMode="External"/><Relationship Id="rId7" Type="http://schemas.openxmlformats.org/officeDocument/2006/relationships/hyperlink" Target="https://www.sciencedirect.com/topics/pharmacology-toxicology-and-pharmaceutical-science/ketolide" TargetMode="External"/><Relationship Id="rId2" Type="http://schemas.openxmlformats.org/officeDocument/2006/relationships/hyperlink" Target="https://www.sciencedirect.com/science/article/pii/B008045044X002194" TargetMode="External"/><Relationship Id="rId1" Type="http://schemas.openxmlformats.org/officeDocument/2006/relationships/slideLayout" Target="../slideLayouts/slideLayout2.xml"/><Relationship Id="rId6" Type="http://schemas.openxmlformats.org/officeDocument/2006/relationships/hyperlink" Target="https://www.sciencedirect.com/topics/pharmacology-toxicology-and-pharmaceutical-science/staphylococcus-aureus" TargetMode="External"/><Relationship Id="rId5" Type="http://schemas.openxmlformats.org/officeDocument/2006/relationships/hyperlink" Target="https://www.sciencedirect.com/topics/pharmacology-toxicology-and-pharmaceutical-science/streptococcus-pyogenes" TargetMode="External"/><Relationship Id="rId4" Type="http://schemas.openxmlformats.org/officeDocument/2006/relationships/hyperlink" Target="https://www.sciencedirect.com/topics/pharmacology-toxicology-and-pharmaceutical-science/streptococcus-pneumoniae"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en.wikipedia.org/wiki/Lactone" TargetMode="External"/><Relationship Id="rId2" Type="http://schemas.openxmlformats.org/officeDocument/2006/relationships/hyperlink" Target="https://en.wikipedia.org/wiki/Macrolide" TargetMode="External"/><Relationship Id="rId1" Type="http://schemas.openxmlformats.org/officeDocument/2006/relationships/slideLayout" Target="../slideLayouts/slideLayout2.xml"/><Relationship Id="rId6" Type="http://schemas.openxmlformats.org/officeDocument/2006/relationships/hyperlink" Target="https://en.wikipedia.org/wiki/Jack_Rudloe" TargetMode="External"/><Relationship Id="rId5" Type="http://schemas.openxmlformats.org/officeDocument/2006/relationships/hyperlink" Target="https://en.wikipedia.org/wiki/Protein_kinase_C" TargetMode="External"/><Relationship Id="rId4" Type="http://schemas.openxmlformats.org/officeDocument/2006/relationships/hyperlink" Target="https://en.wikipedia.org/wiki/Bugula_neritina"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www.drugs.com/cg/tuberculosis.html"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sciencedirect.com/science/journal/00062952/49/9" TargetMode="External"/><Relationship Id="rId2" Type="http://schemas.openxmlformats.org/officeDocument/2006/relationships/hyperlink" Target="https://www.sciencedirect.com/science/journal/00062952"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s://en.wikipedia.org/wiki/Lactone" TargetMode="External"/><Relationship Id="rId2" Type="http://schemas.openxmlformats.org/officeDocument/2006/relationships/hyperlink" Target="https://en.wikipedia.org/wiki/Macrolide" TargetMode="External"/><Relationship Id="rId1" Type="http://schemas.openxmlformats.org/officeDocument/2006/relationships/slideLayout" Target="../slideLayouts/slideLayout2.xml"/><Relationship Id="rId5" Type="http://schemas.openxmlformats.org/officeDocument/2006/relationships/hyperlink" Target="https://en.wikipedia.org/wiki/Protein_kinase_C" TargetMode="External"/><Relationship Id="rId4" Type="http://schemas.openxmlformats.org/officeDocument/2006/relationships/hyperlink" Target="https://en.wikipedia.org/wiki/Bugula_neritina" TargetMode="Externa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219200"/>
          </a:xfrm>
        </p:spPr>
        <p:txBody>
          <a:bodyPr>
            <a:normAutofit fontScale="90000"/>
          </a:bodyPr>
          <a:lstStyle/>
          <a:p>
            <a:r>
              <a:rPr lang="en-US" sz="5400" b="1" i="1" dirty="0" smtClean="0">
                <a:latin typeface="French Script MT" panose="03020402040607040605" pitchFamily="66" charset="0"/>
              </a:rPr>
              <a:t/>
            </a:r>
            <a:br>
              <a:rPr lang="en-US" sz="5400" b="1" i="1" dirty="0" smtClean="0">
                <a:latin typeface="French Script MT" panose="03020402040607040605" pitchFamily="66" charset="0"/>
              </a:rPr>
            </a:br>
            <a:r>
              <a:rPr lang="en-US" sz="5400" b="1" i="1" dirty="0" smtClean="0">
                <a:latin typeface="French Script MT" panose="03020402040607040605" pitchFamily="66" charset="0"/>
              </a:rPr>
              <a:t/>
            </a:r>
            <a:br>
              <a:rPr lang="en-US" sz="5400" b="1" i="1" dirty="0" smtClean="0">
                <a:latin typeface="French Script MT" panose="03020402040607040605" pitchFamily="66" charset="0"/>
              </a:rPr>
            </a:br>
            <a:r>
              <a:rPr lang="en-US" sz="5400" b="1" i="1" dirty="0" smtClean="0">
                <a:latin typeface="French Script MT" panose="03020402040607040605" pitchFamily="66" charset="0"/>
              </a:rPr>
              <a:t/>
            </a:r>
            <a:br>
              <a:rPr lang="en-US" sz="5400" b="1" i="1" dirty="0" smtClean="0">
                <a:latin typeface="French Script MT" panose="03020402040607040605" pitchFamily="66" charset="0"/>
              </a:rPr>
            </a:br>
            <a:r>
              <a:rPr lang="en-US" sz="5400" b="1" i="1" dirty="0" smtClean="0">
                <a:latin typeface="French Script MT" panose="03020402040607040605" pitchFamily="66" charset="0"/>
              </a:rPr>
              <a:t/>
            </a:r>
            <a:br>
              <a:rPr lang="en-US" sz="5400" b="1" i="1" dirty="0" smtClean="0">
                <a:latin typeface="French Script MT" panose="03020402040607040605" pitchFamily="66" charset="0"/>
              </a:rPr>
            </a:br>
            <a:r>
              <a:rPr lang="en-US" sz="5400" b="1" i="1" dirty="0" smtClean="0">
                <a:latin typeface="French Script MT" panose="03020402040607040605" pitchFamily="66" charset="0"/>
              </a:rPr>
              <a:t/>
            </a:r>
            <a:br>
              <a:rPr lang="en-US" sz="5400" b="1" i="1" dirty="0" smtClean="0">
                <a:latin typeface="French Script MT" panose="03020402040607040605" pitchFamily="66" charset="0"/>
              </a:rPr>
            </a:br>
            <a:r>
              <a:rPr lang="en-US" sz="5400" b="1" i="1" dirty="0" smtClean="0">
                <a:latin typeface="French Script MT" panose="03020402040607040605" pitchFamily="66" charset="0"/>
              </a:rPr>
              <a:t/>
            </a:r>
            <a:br>
              <a:rPr lang="en-US" sz="5400" b="1" i="1" dirty="0" smtClean="0">
                <a:latin typeface="French Script MT" panose="03020402040607040605" pitchFamily="66" charset="0"/>
              </a:rPr>
            </a:br>
            <a:r>
              <a:rPr lang="en-US" sz="5400" b="1" i="1" dirty="0" smtClean="0">
                <a:latin typeface="French Script MT" panose="03020402040607040605" pitchFamily="66" charset="0"/>
              </a:rPr>
              <a:t/>
            </a:r>
            <a:br>
              <a:rPr lang="en-US" sz="5400" b="1" i="1" dirty="0" smtClean="0">
                <a:latin typeface="French Script MT" panose="03020402040607040605" pitchFamily="66" charset="0"/>
              </a:rPr>
            </a:br>
            <a:r>
              <a:rPr lang="en-US" sz="5400" b="1" i="1" dirty="0" smtClean="0">
                <a:latin typeface="French Script MT" panose="03020402040607040605" pitchFamily="66" charset="0"/>
              </a:rPr>
              <a:t/>
            </a:r>
            <a:br>
              <a:rPr lang="en-US" sz="5400" b="1" i="1" dirty="0" smtClean="0">
                <a:latin typeface="French Script MT" panose="03020402040607040605" pitchFamily="66" charset="0"/>
              </a:rPr>
            </a:br>
            <a:endParaRPr lang="en-US" sz="4400" dirty="0"/>
          </a:p>
        </p:txBody>
      </p:sp>
      <p:sp>
        <p:nvSpPr>
          <p:cNvPr id="5" name="Content Placeholder 4"/>
          <p:cNvSpPr>
            <a:spLocks noGrp="1"/>
          </p:cNvSpPr>
          <p:nvPr>
            <p:ph idx="1"/>
          </p:nvPr>
        </p:nvSpPr>
        <p:spPr>
          <a:xfrm>
            <a:off x="457200" y="838200"/>
            <a:ext cx="8229600" cy="5486400"/>
          </a:xfrm>
        </p:spPr>
        <p:txBody>
          <a:bodyPr>
            <a:normAutofit fontScale="92500" lnSpcReduction="10000"/>
          </a:bodyPr>
          <a:lstStyle/>
          <a:p>
            <a:pPr marL="0" indent="0" algn="ctr">
              <a:buNone/>
            </a:pPr>
            <a:r>
              <a:rPr lang="en-US" sz="4000" b="1" i="1" dirty="0" smtClean="0">
                <a:latin typeface="French Script MT" panose="03020402040607040605" pitchFamily="66" charset="0"/>
              </a:rPr>
              <a:t>Chapter # 12</a:t>
            </a:r>
            <a:r>
              <a:rPr lang="en-US" sz="4000" b="1" dirty="0" smtClean="0">
                <a:latin typeface="French Script MT" panose="03020402040607040605" pitchFamily="66" charset="0"/>
              </a:rPr>
              <a:t/>
            </a:r>
            <a:br>
              <a:rPr lang="en-US" sz="4000" b="1" dirty="0" smtClean="0">
                <a:latin typeface="French Script MT" panose="03020402040607040605" pitchFamily="66" charset="0"/>
              </a:rPr>
            </a:br>
            <a:r>
              <a:rPr lang="en-US" sz="4800" b="1" dirty="0" smtClean="0">
                <a:latin typeface="French Script MT" panose="03020402040607040605" pitchFamily="66" charset="0"/>
              </a:rPr>
              <a:t>1.</a:t>
            </a:r>
            <a:r>
              <a:rPr lang="en-US" sz="4800" b="1" i="1" dirty="0" smtClean="0">
                <a:solidFill>
                  <a:schemeClr val="tx2"/>
                </a:solidFill>
                <a:latin typeface="French Script MT" panose="03020402040607040605" pitchFamily="66" charset="0"/>
              </a:rPr>
              <a:t>Tumor </a:t>
            </a:r>
            <a:r>
              <a:rPr lang="en-US" sz="4800" b="1" i="1" dirty="0">
                <a:solidFill>
                  <a:schemeClr val="tx2"/>
                </a:solidFill>
                <a:latin typeface="French Script MT" panose="03020402040607040605" pitchFamily="66" charset="0"/>
              </a:rPr>
              <a:t>Inhibitors From </a:t>
            </a:r>
            <a:r>
              <a:rPr lang="en-US" sz="4800" b="1" i="1" dirty="0" smtClean="0">
                <a:solidFill>
                  <a:schemeClr val="tx2"/>
                </a:solidFill>
                <a:latin typeface="French Script MT" panose="03020402040607040605" pitchFamily="66" charset="0"/>
              </a:rPr>
              <a:t>Plants</a:t>
            </a:r>
          </a:p>
          <a:p>
            <a:pPr marL="0" indent="0" algn="ctr">
              <a:buFont typeface="Wingdings" pitchFamily="2" charset="2"/>
              <a:buChar char="ü"/>
            </a:pPr>
            <a:r>
              <a:rPr lang="en-US" sz="3600" b="1" i="1" dirty="0" smtClean="0">
                <a:solidFill>
                  <a:schemeClr val="tx2"/>
                </a:solidFill>
                <a:latin typeface="French Script MT" panose="03020402040607040605" pitchFamily="66" charset="0"/>
              </a:rPr>
              <a:t>Introduction</a:t>
            </a:r>
          </a:p>
          <a:p>
            <a:pPr marL="0" indent="0" algn="ctr">
              <a:buFont typeface="Wingdings" pitchFamily="2" charset="2"/>
              <a:buChar char="ü"/>
            </a:pPr>
            <a:r>
              <a:rPr lang="en-US" sz="3600" b="1" i="1" dirty="0" err="1" smtClean="0">
                <a:solidFill>
                  <a:schemeClr val="tx2"/>
                </a:solidFill>
                <a:latin typeface="French Script MT" panose="03020402040607040605" pitchFamily="66" charset="0"/>
              </a:rPr>
              <a:t>Catharanthus</a:t>
            </a:r>
            <a:endParaRPr lang="en-US" sz="3600" b="1" i="1" dirty="0" smtClean="0">
              <a:solidFill>
                <a:schemeClr val="tx2"/>
              </a:solidFill>
              <a:latin typeface="French Script MT" panose="03020402040607040605" pitchFamily="66" charset="0"/>
            </a:endParaRPr>
          </a:p>
          <a:p>
            <a:pPr marL="0" indent="0" algn="ctr">
              <a:buFont typeface="Wingdings" pitchFamily="2" charset="2"/>
              <a:buChar char="ü"/>
            </a:pPr>
            <a:r>
              <a:rPr lang="en-US" sz="3600" b="1" i="1" dirty="0" err="1" smtClean="0">
                <a:solidFill>
                  <a:schemeClr val="tx2"/>
                </a:solidFill>
                <a:latin typeface="French Script MT" panose="03020402040607040605" pitchFamily="66" charset="0"/>
              </a:rPr>
              <a:t>Podophyllum</a:t>
            </a:r>
            <a:endParaRPr lang="en-US" sz="3600" b="1" i="1" dirty="0" smtClean="0">
              <a:solidFill>
                <a:schemeClr val="tx2"/>
              </a:solidFill>
              <a:latin typeface="French Script MT" panose="03020402040607040605" pitchFamily="66" charset="0"/>
            </a:endParaRPr>
          </a:p>
          <a:p>
            <a:pPr marL="0" indent="0" algn="ctr">
              <a:buFont typeface="Wingdings" pitchFamily="2" charset="2"/>
              <a:buChar char="ü"/>
            </a:pPr>
            <a:r>
              <a:rPr lang="en-US" sz="3600" b="1" i="1" dirty="0" err="1" smtClean="0">
                <a:solidFill>
                  <a:schemeClr val="tx2"/>
                </a:solidFill>
                <a:latin typeface="French Script MT" panose="03020402040607040605" pitchFamily="66" charset="0"/>
              </a:rPr>
              <a:t>Vinca</a:t>
            </a:r>
            <a:endParaRPr lang="en-US" sz="3600" b="1" i="1" dirty="0" smtClean="0">
              <a:solidFill>
                <a:schemeClr val="tx2"/>
              </a:solidFill>
              <a:latin typeface="French Script MT" panose="03020402040607040605" pitchFamily="66" charset="0"/>
            </a:endParaRPr>
          </a:p>
          <a:p>
            <a:pPr marL="0" indent="0" algn="ctr">
              <a:buFont typeface="Wingdings" pitchFamily="2" charset="2"/>
              <a:buChar char="ü"/>
            </a:pPr>
            <a:r>
              <a:rPr lang="en-US" sz="3600" b="1" i="1" dirty="0" smtClean="0">
                <a:solidFill>
                  <a:schemeClr val="tx2"/>
                </a:solidFill>
                <a:latin typeface="French Script MT" panose="03020402040607040605" pitchFamily="66" charset="0"/>
              </a:rPr>
              <a:t> Antibiotics</a:t>
            </a:r>
          </a:p>
          <a:p>
            <a:pPr marL="0" indent="0" algn="ctr">
              <a:buFont typeface="Wingdings" pitchFamily="2" charset="2"/>
              <a:buChar char="ü"/>
            </a:pPr>
            <a:r>
              <a:rPr lang="en-US" sz="3600" b="1" i="1" dirty="0" smtClean="0">
                <a:solidFill>
                  <a:schemeClr val="tx2"/>
                </a:solidFill>
                <a:latin typeface="French Script MT" panose="03020402040607040605" pitchFamily="66" charset="0"/>
              </a:rPr>
              <a:t>2. Anti-AID agents</a:t>
            </a:r>
          </a:p>
          <a:p>
            <a:pPr marL="0" indent="0" algn="ctr">
              <a:buNone/>
            </a:pPr>
            <a:r>
              <a:rPr lang="en-US" sz="3600" b="1" i="1" dirty="0" smtClean="0">
                <a:solidFill>
                  <a:schemeClr val="tx2"/>
                </a:solidFill>
                <a:latin typeface="French Script MT" panose="03020402040607040605" pitchFamily="66" charset="0"/>
              </a:rPr>
              <a:t>3. </a:t>
            </a:r>
            <a:r>
              <a:rPr lang="en-US" sz="3600" b="1" i="1" dirty="0" err="1" smtClean="0">
                <a:solidFill>
                  <a:schemeClr val="tx2"/>
                </a:solidFill>
                <a:latin typeface="French Script MT" panose="03020402040607040605" pitchFamily="66" charset="0"/>
              </a:rPr>
              <a:t>immunostimulatns</a:t>
            </a:r>
            <a:endParaRPr lang="en-US" sz="3600" b="1" i="1" dirty="0" smtClean="0">
              <a:solidFill>
                <a:schemeClr val="tx2"/>
              </a:solidFill>
              <a:latin typeface="French Script MT" panose="03020402040607040605" pitchFamily="66" charset="0"/>
            </a:endParaRPr>
          </a:p>
          <a:p>
            <a:pPr marL="0" indent="0" algn="ctr">
              <a:buFont typeface="Wingdings" pitchFamily="2" charset="2"/>
              <a:buChar char="ü"/>
            </a:pPr>
            <a:endParaRPr lang="en-US" sz="4000" b="1" i="1" dirty="0" smtClean="0">
              <a:solidFill>
                <a:schemeClr val="tx2"/>
              </a:solidFill>
              <a:latin typeface="French Script MT" panose="03020402040607040605" pitchFamily="66" charset="0"/>
            </a:endParaRPr>
          </a:p>
          <a:p>
            <a:pPr marL="0" indent="0" algn="ctr">
              <a:buFont typeface="Wingdings" pitchFamily="2" charset="2"/>
              <a:buChar char="ü"/>
            </a:pPr>
            <a:endParaRPr lang="en-US" sz="4000" b="1" i="1" dirty="0" smtClean="0">
              <a:solidFill>
                <a:schemeClr val="tx2"/>
              </a:solidFill>
              <a:latin typeface="French Script MT" panose="03020402040607040605" pitchFamily="66" charset="0"/>
            </a:endParaRPr>
          </a:p>
          <a:p>
            <a:pPr marL="0" indent="0" algn="ctr">
              <a:buNone/>
            </a:pPr>
            <a:endParaRPr lang="en-US" sz="4000" b="1" i="1" dirty="0" smtClean="0">
              <a:solidFill>
                <a:schemeClr val="tx2"/>
              </a:solidFill>
              <a:latin typeface="French Script MT" panose="03020402040607040605" pitchFamily="66" charset="0"/>
            </a:endParaRPr>
          </a:p>
          <a:p>
            <a:pPr marL="0" indent="0" algn="ctr">
              <a:buNone/>
            </a:pPr>
            <a:endParaRPr lang="en-US" sz="6000" b="1" i="1" dirty="0" smtClean="0">
              <a:solidFill>
                <a:schemeClr val="tx2"/>
              </a:solidFill>
              <a:latin typeface="French Script MT" panose="03020402040607040605" pitchFamily="66" charset="0"/>
            </a:endParaRPr>
          </a:p>
        </p:txBody>
      </p:sp>
      <p:sp>
        <p:nvSpPr>
          <p:cNvPr id="6" name="Slide Number Placeholder 5"/>
          <p:cNvSpPr>
            <a:spLocks noGrp="1"/>
          </p:cNvSpPr>
          <p:nvPr>
            <p:ph type="sldNum" sz="quarter" idx="12"/>
          </p:nvPr>
        </p:nvSpPr>
        <p:spPr/>
        <p:txBody>
          <a:bodyPr/>
          <a:lstStyle/>
          <a:p>
            <a:fld id="{17CF8FDF-6E7A-46CF-BF4A-F87DF872FC3D}"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438912"/>
          </a:xfrm>
        </p:spPr>
        <p:txBody>
          <a:bodyPr>
            <a:normAutofit fontScale="90000"/>
          </a:bodyPr>
          <a:lstStyle/>
          <a:p>
            <a:endParaRPr lang="en-US" dirty="0"/>
          </a:p>
        </p:txBody>
      </p:sp>
      <p:sp>
        <p:nvSpPr>
          <p:cNvPr id="3" name="Content Placeholder 2"/>
          <p:cNvSpPr>
            <a:spLocks noGrp="1"/>
          </p:cNvSpPr>
          <p:nvPr>
            <p:ph idx="1"/>
          </p:nvPr>
        </p:nvSpPr>
        <p:spPr>
          <a:xfrm>
            <a:off x="457200" y="1371600"/>
            <a:ext cx="8229600" cy="4953000"/>
          </a:xfrm>
        </p:spPr>
        <p:txBody>
          <a:bodyPr>
            <a:normAutofit fontScale="92500" lnSpcReduction="10000"/>
          </a:bodyPr>
          <a:lstStyle/>
          <a:p>
            <a:r>
              <a:rPr lang="en-US" sz="2800" b="1" u="heavy" dirty="0"/>
              <a:t>Extraction</a:t>
            </a:r>
            <a:r>
              <a:rPr lang="en-US" sz="2800" b="1" dirty="0"/>
              <a:t>:</a:t>
            </a:r>
          </a:p>
          <a:p>
            <a:r>
              <a:rPr lang="en-US" sz="2800" dirty="0" err="1"/>
              <a:t>Podophyllin</a:t>
            </a:r>
            <a:r>
              <a:rPr lang="en-US" sz="2800" dirty="0"/>
              <a:t> resin is extracted with alcohol, precipitated with acidified water, then washed with twice of water, then dried and powder.</a:t>
            </a:r>
          </a:p>
          <a:p>
            <a:r>
              <a:rPr lang="en-US" sz="2800" b="1" u="heavy" dirty="0"/>
              <a:t>Constituents</a:t>
            </a:r>
            <a:r>
              <a:rPr lang="en-US" sz="2800" b="1" dirty="0"/>
              <a:t>:</a:t>
            </a:r>
          </a:p>
          <a:p>
            <a:r>
              <a:rPr lang="en-US" sz="2800" dirty="0"/>
              <a:t>They contain resin whose active principle are </a:t>
            </a:r>
            <a:r>
              <a:rPr lang="en-US" sz="2800" dirty="0" err="1"/>
              <a:t>lignans</a:t>
            </a:r>
            <a:r>
              <a:rPr lang="en-US" sz="2800" dirty="0"/>
              <a:t> (phenolic compounds):</a:t>
            </a:r>
          </a:p>
          <a:p>
            <a:pPr lvl="0"/>
            <a:r>
              <a:rPr lang="en-US" sz="2800" dirty="0" err="1"/>
              <a:t>Podophyllin</a:t>
            </a:r>
            <a:r>
              <a:rPr lang="en-US" sz="2800" dirty="0"/>
              <a:t> 2-8% (American variety)</a:t>
            </a:r>
          </a:p>
          <a:p>
            <a:pPr lvl="0"/>
            <a:r>
              <a:rPr lang="en-US" sz="2800" dirty="0" err="1"/>
              <a:t>Podophyllin</a:t>
            </a:r>
            <a:r>
              <a:rPr lang="en-US" sz="2800" dirty="0"/>
              <a:t> 6-12% (Indian variety)</a:t>
            </a:r>
          </a:p>
          <a:p>
            <a:pPr lvl="0"/>
            <a:r>
              <a:rPr lang="en-US" sz="2800" dirty="0" err="1"/>
              <a:t>Podophyllotoxins</a:t>
            </a:r>
            <a:r>
              <a:rPr lang="en-US" sz="2800" dirty="0"/>
              <a:t>:</a:t>
            </a:r>
          </a:p>
          <a:p>
            <a:pPr lvl="1"/>
            <a:r>
              <a:rPr lang="en-US" dirty="0" err="1"/>
              <a:t>Podophyllotoxin</a:t>
            </a:r>
            <a:r>
              <a:rPr lang="en-US" dirty="0"/>
              <a:t> 20% (American variety)</a:t>
            </a:r>
          </a:p>
          <a:p>
            <a:pPr lvl="1"/>
            <a:r>
              <a:rPr lang="en-US" dirty="0" err="1"/>
              <a:t>Podophyllotoxin</a:t>
            </a:r>
            <a:r>
              <a:rPr lang="en-US" dirty="0"/>
              <a:t> 40(Indian variety)</a:t>
            </a:r>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362712"/>
          </a:xfrm>
        </p:spPr>
        <p:txBody>
          <a:bodyPr>
            <a:normAutofit fontScale="90000"/>
          </a:bodyPr>
          <a:lstStyle/>
          <a:p>
            <a:endParaRPr lang="en-US" dirty="0"/>
          </a:p>
        </p:txBody>
      </p:sp>
      <p:sp>
        <p:nvSpPr>
          <p:cNvPr id="3" name="Content Placeholder 2"/>
          <p:cNvSpPr>
            <a:spLocks noGrp="1"/>
          </p:cNvSpPr>
          <p:nvPr>
            <p:ph idx="1"/>
          </p:nvPr>
        </p:nvSpPr>
        <p:spPr>
          <a:xfrm>
            <a:off x="457200" y="1371600"/>
            <a:ext cx="8229600" cy="4953000"/>
          </a:xfrm>
        </p:spPr>
        <p:txBody>
          <a:bodyPr>
            <a:normAutofit lnSpcReduction="10000"/>
          </a:bodyPr>
          <a:lstStyle/>
          <a:p>
            <a:pPr>
              <a:buNone/>
            </a:pPr>
            <a:r>
              <a:rPr lang="en-US" sz="2400" dirty="0" smtClean="0"/>
              <a:t>      2- </a:t>
            </a:r>
            <a:r>
              <a:rPr lang="en-US" sz="2400" dirty="0" err="1" smtClean="0"/>
              <a:t>semisynthetic</a:t>
            </a:r>
            <a:r>
              <a:rPr lang="en-US" sz="2400" dirty="0" smtClean="0"/>
              <a:t> derivatives of </a:t>
            </a:r>
            <a:r>
              <a:rPr lang="en-US" sz="2400" dirty="0" err="1" smtClean="0"/>
              <a:t>podophyllotoxins</a:t>
            </a:r>
            <a:r>
              <a:rPr lang="en-US" sz="2400" dirty="0" smtClean="0"/>
              <a:t>:</a:t>
            </a:r>
          </a:p>
          <a:p>
            <a:r>
              <a:rPr lang="en-US" dirty="0" err="1" smtClean="0"/>
              <a:t>Etoposide</a:t>
            </a:r>
            <a:r>
              <a:rPr lang="en-US" dirty="0" smtClean="0"/>
              <a:t> </a:t>
            </a:r>
            <a:r>
              <a:rPr lang="en-US" dirty="0"/>
              <a:t>is used for the treatment of small cell lungs cancer and testicular cancer.</a:t>
            </a:r>
          </a:p>
          <a:p>
            <a:pPr lvl="0"/>
            <a:r>
              <a:rPr lang="en-US" dirty="0" err="1"/>
              <a:t>Texiposide</a:t>
            </a:r>
            <a:r>
              <a:rPr lang="en-US" dirty="0"/>
              <a:t> is used for pediatric cancer</a:t>
            </a:r>
            <a:r>
              <a:rPr lang="en-US" dirty="0" smtClean="0"/>
              <a:t>.</a:t>
            </a:r>
          </a:p>
          <a:p>
            <a:pPr lvl="0">
              <a:buNone/>
            </a:pPr>
            <a:r>
              <a:rPr lang="en-US" dirty="0" smtClean="0"/>
              <a:t>       </a:t>
            </a:r>
            <a:r>
              <a:rPr lang="en-US" dirty="0"/>
              <a:t>They also contain:</a:t>
            </a:r>
          </a:p>
          <a:p>
            <a:pPr lvl="0"/>
            <a:r>
              <a:rPr lang="en-US" dirty="0"/>
              <a:t>α-</a:t>
            </a:r>
            <a:r>
              <a:rPr lang="en-US" dirty="0" err="1"/>
              <a:t>peltatin</a:t>
            </a:r>
            <a:r>
              <a:rPr lang="en-US" dirty="0"/>
              <a:t> 10%</a:t>
            </a:r>
          </a:p>
          <a:p>
            <a:pPr lvl="0"/>
            <a:r>
              <a:rPr lang="en-US" dirty="0"/>
              <a:t>β-</a:t>
            </a:r>
            <a:r>
              <a:rPr lang="en-US" dirty="0" err="1"/>
              <a:t>peltatin</a:t>
            </a:r>
            <a:r>
              <a:rPr lang="en-US" dirty="0"/>
              <a:t> 5%</a:t>
            </a:r>
          </a:p>
          <a:p>
            <a:pPr lvl="0"/>
            <a:r>
              <a:rPr lang="en-US" dirty="0" smtClean="0"/>
              <a:t>Starch; Ca oxalate crystals</a:t>
            </a:r>
            <a:endParaRPr lang="en-US" dirty="0"/>
          </a:p>
          <a:p>
            <a:pPr lvl="0"/>
            <a:r>
              <a:rPr lang="en-US" dirty="0" smtClean="0"/>
              <a:t>Indian </a:t>
            </a:r>
            <a:r>
              <a:rPr lang="en-US" dirty="0"/>
              <a:t>variety contain thicker resin than American </a:t>
            </a:r>
          </a:p>
          <a:p>
            <a:r>
              <a:rPr lang="en-US" dirty="0"/>
              <a:t>All these components possess cytotoxic or antitumor </a:t>
            </a:r>
            <a:r>
              <a:rPr lang="en-US" dirty="0" smtClean="0"/>
              <a:t>activity</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429512"/>
          </a:xfrm>
        </p:spPr>
        <p:txBody>
          <a:bodyPr>
            <a:normAutofit fontScale="90000"/>
          </a:bodyPr>
          <a:lstStyle/>
          <a:p>
            <a:pPr algn="ctr"/>
            <a:r>
              <a:rPr lang="en-US" b="1" u="heavy" dirty="0"/>
              <a:t>Structure</a:t>
            </a:r>
            <a:r>
              <a:rPr lang="en-US" b="1" dirty="0"/>
              <a:t>:</a:t>
            </a:r>
            <a:br>
              <a:rPr lang="en-US" b="1" dirty="0"/>
            </a:b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57200" y="1709225"/>
            <a:ext cx="8229600" cy="4811150"/>
          </a:xfrm>
        </p:spPr>
      </p:pic>
      <p:sp>
        <p:nvSpPr>
          <p:cNvPr id="5" name="Slide Number Placeholder 4"/>
          <p:cNvSpPr>
            <a:spLocks noGrp="1"/>
          </p:cNvSpPr>
          <p:nvPr>
            <p:ph type="sldNum" sz="quarter" idx="12"/>
          </p:nvPr>
        </p:nvSpPr>
        <p:spPr/>
        <p:txBody>
          <a:bodyPr/>
          <a:lstStyle/>
          <a:p>
            <a:fld id="{17CF8FDF-6E7A-46CF-BF4A-F87DF872FC3D}"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658112"/>
          </a:xfrm>
        </p:spPr>
        <p:txBody>
          <a:bodyPr>
            <a:normAutofit/>
          </a:bodyPr>
          <a:lstStyle/>
          <a:p>
            <a:pPr algn="ctr"/>
            <a:r>
              <a:rPr lang="en-US" b="1" u="heavy" dirty="0"/>
              <a:t>Uses</a:t>
            </a:r>
            <a:r>
              <a:rPr lang="en-US" b="1" dirty="0"/>
              <a:t>:</a:t>
            </a:r>
            <a:r>
              <a:rPr lang="en-US" dirty="0"/>
              <a:t/>
            </a:r>
            <a:br>
              <a:rPr lang="en-US" dirty="0"/>
            </a:br>
            <a:endParaRPr lang="en-US" dirty="0"/>
          </a:p>
        </p:txBody>
      </p:sp>
      <p:sp>
        <p:nvSpPr>
          <p:cNvPr id="3" name="Content Placeholder 2"/>
          <p:cNvSpPr>
            <a:spLocks noGrp="1"/>
          </p:cNvSpPr>
          <p:nvPr>
            <p:ph idx="1"/>
          </p:nvPr>
        </p:nvSpPr>
        <p:spPr>
          <a:xfrm>
            <a:off x="457200" y="1676400"/>
            <a:ext cx="8229600" cy="5029200"/>
          </a:xfrm>
        </p:spPr>
        <p:txBody>
          <a:bodyPr>
            <a:normAutofit lnSpcReduction="10000"/>
          </a:bodyPr>
          <a:lstStyle/>
          <a:p>
            <a:pPr lvl="0"/>
            <a:r>
              <a:rPr lang="en-US" dirty="0"/>
              <a:t>Suspension of </a:t>
            </a:r>
            <a:r>
              <a:rPr lang="en-US" dirty="0" err="1"/>
              <a:t>podophyllum</a:t>
            </a:r>
            <a:r>
              <a:rPr lang="en-US" dirty="0"/>
              <a:t> resin 25% in mineral oil and ointment containing the resin is administered for the removal of soft warts.</a:t>
            </a:r>
          </a:p>
          <a:p>
            <a:pPr lvl="0"/>
            <a:r>
              <a:rPr lang="en-US" dirty="0" smtClean="0"/>
              <a:t>beneficial </a:t>
            </a:r>
            <a:r>
              <a:rPr lang="en-US" dirty="0"/>
              <a:t>in some types of </a:t>
            </a:r>
            <a:r>
              <a:rPr lang="en-US" dirty="0" err="1"/>
              <a:t>tumours</a:t>
            </a:r>
            <a:r>
              <a:rPr lang="en-US" dirty="0"/>
              <a:t>.</a:t>
            </a:r>
          </a:p>
          <a:p>
            <a:pPr lvl="0"/>
            <a:r>
              <a:rPr lang="en-US" dirty="0"/>
              <a:t>Semisynthetic variety of </a:t>
            </a:r>
            <a:r>
              <a:rPr lang="en-US" dirty="0" err="1"/>
              <a:t>podophyllotoxin</a:t>
            </a:r>
            <a:r>
              <a:rPr lang="en-US" dirty="0"/>
              <a:t> name as </a:t>
            </a:r>
            <a:r>
              <a:rPr lang="en-US" dirty="0" err="1"/>
              <a:t>Etoposide</a:t>
            </a:r>
            <a:r>
              <a:rPr lang="en-US" dirty="0"/>
              <a:t> is used in lung cancer, testicular cancer, lymphoma and </a:t>
            </a:r>
            <a:r>
              <a:rPr lang="en-US" dirty="0" err="1"/>
              <a:t>leukaemia</a:t>
            </a:r>
            <a:r>
              <a:rPr lang="en-US" dirty="0"/>
              <a:t>.</a:t>
            </a:r>
          </a:p>
          <a:p>
            <a:pPr lvl="0"/>
            <a:r>
              <a:rPr lang="en-US" dirty="0"/>
              <a:t>Other derivative like </a:t>
            </a:r>
            <a:r>
              <a:rPr lang="en-US" dirty="0" err="1"/>
              <a:t>Teniposide</a:t>
            </a:r>
            <a:r>
              <a:rPr lang="en-US" dirty="0"/>
              <a:t> is used in </a:t>
            </a:r>
            <a:r>
              <a:rPr lang="en-US" dirty="0" err="1"/>
              <a:t>neuroblastome</a:t>
            </a:r>
            <a:r>
              <a:rPr lang="en-US" dirty="0"/>
              <a:t>, </a:t>
            </a:r>
            <a:r>
              <a:rPr lang="en-US" dirty="0" err="1"/>
              <a:t>leukaemia</a:t>
            </a:r>
            <a:r>
              <a:rPr lang="en-US" dirty="0"/>
              <a:t> and brain cancer in children.</a:t>
            </a:r>
          </a:p>
          <a:p>
            <a:pPr lvl="0"/>
            <a:r>
              <a:rPr lang="en-US" dirty="0" err="1"/>
              <a:t>Podophyllotoxin</a:t>
            </a:r>
            <a:r>
              <a:rPr lang="en-US" dirty="0"/>
              <a:t> is used in the treatment of soft venereal and other warts</a:t>
            </a:r>
            <a:r>
              <a:rPr lang="en-US" dirty="0" smtClean="0"/>
              <a:t>.</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505712"/>
          </a:xfrm>
        </p:spPr>
        <p:txBody>
          <a:bodyPr>
            <a:normAutofit fontScale="90000"/>
          </a:bodyPr>
          <a:lstStyle/>
          <a:p>
            <a:pPr algn="ctr"/>
            <a:r>
              <a:rPr lang="en-US" b="1" u="heavy" dirty="0" smtClean="0"/>
              <a:t>2-CATHARANTHUS</a:t>
            </a:r>
            <a:r>
              <a:rPr lang="en-US" b="1" dirty="0"/>
              <a:t/>
            </a:r>
            <a:br>
              <a:rPr lang="en-US" b="1" dirty="0"/>
            </a:br>
            <a:endParaRPr lang="en-US" dirty="0"/>
          </a:p>
        </p:txBody>
      </p:sp>
      <p:sp>
        <p:nvSpPr>
          <p:cNvPr id="3" name="Content Placeholder 2"/>
          <p:cNvSpPr>
            <a:spLocks noGrp="1"/>
          </p:cNvSpPr>
          <p:nvPr>
            <p:ph idx="1"/>
          </p:nvPr>
        </p:nvSpPr>
        <p:spPr>
          <a:xfrm>
            <a:off x="457200" y="1752600"/>
            <a:ext cx="8229600" cy="4724400"/>
          </a:xfrm>
        </p:spPr>
        <p:txBody>
          <a:bodyPr>
            <a:normAutofit fontScale="85000" lnSpcReduction="20000"/>
          </a:bodyPr>
          <a:lstStyle/>
          <a:p>
            <a:r>
              <a:rPr lang="en-US" b="1" u="heavy" dirty="0"/>
              <a:t>Synonym</a:t>
            </a:r>
            <a:r>
              <a:rPr lang="en-US" b="1" dirty="0"/>
              <a:t>:</a:t>
            </a:r>
            <a:endParaRPr lang="en-US" dirty="0"/>
          </a:p>
          <a:p>
            <a:r>
              <a:rPr lang="en-US" dirty="0" err="1" smtClean="0"/>
              <a:t>Vinca</a:t>
            </a:r>
            <a:r>
              <a:rPr lang="en-US" dirty="0" smtClean="0"/>
              <a:t> </a:t>
            </a:r>
            <a:r>
              <a:rPr lang="en-US" dirty="0" err="1" smtClean="0"/>
              <a:t>rosea</a:t>
            </a:r>
            <a:endParaRPr lang="en-US" dirty="0"/>
          </a:p>
          <a:p>
            <a:r>
              <a:rPr lang="en-US" b="1" u="heavy" dirty="0"/>
              <a:t>Botanical origin</a:t>
            </a:r>
            <a:r>
              <a:rPr lang="en-US" b="1" dirty="0"/>
              <a:t>:</a:t>
            </a:r>
          </a:p>
          <a:p>
            <a:r>
              <a:rPr lang="en-US" u="sng" dirty="0" err="1"/>
              <a:t>Catharanthusroseus</a:t>
            </a:r>
            <a:endParaRPr lang="en-US" dirty="0"/>
          </a:p>
          <a:p>
            <a:r>
              <a:rPr lang="en-US" b="1" u="heavy" dirty="0"/>
              <a:t>Family</a:t>
            </a:r>
            <a:r>
              <a:rPr lang="en-US" b="1" dirty="0"/>
              <a:t>:</a:t>
            </a:r>
          </a:p>
          <a:p>
            <a:r>
              <a:rPr lang="en-US" dirty="0" err="1"/>
              <a:t>Apocynaceae</a:t>
            </a:r>
            <a:endParaRPr lang="en-US" dirty="0"/>
          </a:p>
          <a:p>
            <a:r>
              <a:rPr lang="en-US" b="1" u="heavy" dirty="0"/>
              <a:t>Part used</a:t>
            </a:r>
            <a:r>
              <a:rPr lang="en-US" b="1" dirty="0"/>
              <a:t>:</a:t>
            </a:r>
          </a:p>
          <a:p>
            <a:r>
              <a:rPr lang="en-US" dirty="0"/>
              <a:t>Dried whole </a:t>
            </a:r>
            <a:r>
              <a:rPr lang="en-US" dirty="0" smtClean="0"/>
              <a:t>herb </a:t>
            </a:r>
            <a:endParaRPr lang="en-US" dirty="0"/>
          </a:p>
          <a:p>
            <a:r>
              <a:rPr lang="en-US" b="1" u="heavy" dirty="0"/>
              <a:t>Habit &amp; Habitat</a:t>
            </a:r>
            <a:r>
              <a:rPr lang="en-US" b="1" dirty="0"/>
              <a:t>:</a:t>
            </a:r>
          </a:p>
          <a:p>
            <a:pPr lvl="0"/>
            <a:r>
              <a:rPr lang="en-US" dirty="0" smtClean="0"/>
              <a:t>an </a:t>
            </a:r>
            <a:r>
              <a:rPr lang="en-US" dirty="0"/>
              <a:t>erect perennial herb (herbaceous subshrub).</a:t>
            </a:r>
          </a:p>
          <a:p>
            <a:pPr lvl="0"/>
            <a:r>
              <a:rPr lang="en-US" dirty="0"/>
              <a:t>Native to Madagascar but </a:t>
            </a:r>
            <a:r>
              <a:rPr lang="en-US" dirty="0" smtClean="0"/>
              <a:t>is </a:t>
            </a:r>
            <a:r>
              <a:rPr lang="en-US" dirty="0"/>
              <a:t>Cosmopolitan </a:t>
            </a:r>
          </a:p>
          <a:p>
            <a:pPr lvl="0"/>
            <a:r>
              <a:rPr lang="en-US" dirty="0"/>
              <a:t>Cultivated as ornamental plant in Southern Florida, Africa, Europe, Thailand, Taiwan, and </a:t>
            </a:r>
            <a:r>
              <a:rPr lang="en-US" dirty="0" smtClean="0"/>
              <a:t>Australia; Indo-Pak</a:t>
            </a:r>
            <a:endParaRPr lang="en-US" dirty="0"/>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fontScale="90000"/>
          </a:bodyPr>
          <a:lstStyle/>
          <a:p>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04800" y="2057400"/>
            <a:ext cx="4572000" cy="3248025"/>
          </a:xfr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xmlns="" val="0"/>
              </a:ext>
            </a:extLst>
          </a:blip>
          <a:srcRect l="5992" t="20394" r="5578" b="21310"/>
          <a:stretch>
            <a:fillRect/>
          </a:stretch>
        </p:blipFill>
        <p:spPr>
          <a:xfrm>
            <a:off x="4876800" y="2057400"/>
            <a:ext cx="4114799" cy="3276600"/>
          </a:xfrm>
          <a:prstGeom prst="rect">
            <a:avLst/>
          </a:prstGeom>
        </p:spPr>
      </p:pic>
      <p:sp>
        <p:nvSpPr>
          <p:cNvPr id="6" name="Slide Number Placeholder 5"/>
          <p:cNvSpPr>
            <a:spLocks noGrp="1"/>
          </p:cNvSpPr>
          <p:nvPr>
            <p:ph type="sldNum" sz="quarter" idx="12"/>
          </p:nvPr>
        </p:nvSpPr>
        <p:spPr/>
        <p:txBody>
          <a:bodyPr/>
          <a:lstStyle/>
          <a:p>
            <a:fld id="{17CF8FDF-6E7A-46CF-BF4A-F87DF872FC3D}"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362712"/>
          </a:xfrm>
        </p:spPr>
        <p:txBody>
          <a:bodyPr>
            <a:normAutofit fontScale="90000"/>
          </a:bodyPr>
          <a:lstStyle/>
          <a:p>
            <a:endParaRPr lang="en-US" dirty="0"/>
          </a:p>
        </p:txBody>
      </p:sp>
      <p:sp>
        <p:nvSpPr>
          <p:cNvPr id="3" name="Content Placeholder 2"/>
          <p:cNvSpPr>
            <a:spLocks noGrp="1"/>
          </p:cNvSpPr>
          <p:nvPr>
            <p:ph idx="1"/>
          </p:nvPr>
        </p:nvSpPr>
        <p:spPr>
          <a:xfrm>
            <a:off x="457200" y="1219200"/>
            <a:ext cx="8229600" cy="5257800"/>
          </a:xfrm>
        </p:spPr>
        <p:txBody>
          <a:bodyPr>
            <a:normAutofit fontScale="85000" lnSpcReduction="20000"/>
          </a:bodyPr>
          <a:lstStyle/>
          <a:p>
            <a:r>
              <a:rPr lang="en-US" b="1" u="heavy" dirty="0"/>
              <a:t>Production</a:t>
            </a:r>
            <a:r>
              <a:rPr lang="en-US" b="1" dirty="0"/>
              <a:t>:</a:t>
            </a:r>
          </a:p>
          <a:p>
            <a:r>
              <a:rPr lang="en-US" dirty="0"/>
              <a:t>500kg of plant will produce 1gm of </a:t>
            </a:r>
            <a:r>
              <a:rPr lang="en-US" dirty="0" err="1"/>
              <a:t>vinblastin</a:t>
            </a:r>
            <a:endParaRPr lang="en-US" dirty="0"/>
          </a:p>
          <a:p>
            <a:r>
              <a:rPr lang="en-US" b="1" u="heavy" dirty="0"/>
              <a:t>Constituents</a:t>
            </a:r>
            <a:r>
              <a:rPr lang="en-US" b="1" dirty="0"/>
              <a:t>:</a:t>
            </a:r>
          </a:p>
          <a:p>
            <a:r>
              <a:rPr lang="en-US" dirty="0" smtClean="0"/>
              <a:t>about </a:t>
            </a:r>
            <a:r>
              <a:rPr lang="en-US" dirty="0"/>
              <a:t>150 alkaloids. They are basically </a:t>
            </a:r>
            <a:r>
              <a:rPr lang="en-US" dirty="0" err="1"/>
              <a:t>bisindole</a:t>
            </a:r>
            <a:r>
              <a:rPr lang="en-US" dirty="0"/>
              <a:t> (</a:t>
            </a:r>
            <a:r>
              <a:rPr lang="en-US" dirty="0" err="1"/>
              <a:t>Indole</a:t>
            </a:r>
            <a:r>
              <a:rPr lang="en-US" dirty="0"/>
              <a:t> + </a:t>
            </a:r>
            <a:r>
              <a:rPr lang="en-US" dirty="0" err="1"/>
              <a:t>Indoline</a:t>
            </a:r>
            <a:r>
              <a:rPr lang="en-US" dirty="0"/>
              <a:t>) which are obtain for </a:t>
            </a:r>
            <a:r>
              <a:rPr lang="en-US" dirty="0" err="1"/>
              <a:t>anticancerous</a:t>
            </a:r>
            <a:r>
              <a:rPr lang="en-US" dirty="0"/>
              <a:t> activity. Major alkaloids having </a:t>
            </a:r>
            <a:r>
              <a:rPr lang="en-US" dirty="0" err="1"/>
              <a:t>neuroplastic</a:t>
            </a:r>
            <a:r>
              <a:rPr lang="en-US" dirty="0"/>
              <a:t> activity is:</a:t>
            </a:r>
          </a:p>
          <a:p>
            <a:pPr lvl="0"/>
            <a:r>
              <a:rPr lang="en-US" dirty="0" err="1" smtClean="0"/>
              <a:t>Vinblastine</a:t>
            </a:r>
            <a:r>
              <a:rPr lang="en-US" dirty="0" smtClean="0"/>
              <a:t> </a:t>
            </a:r>
            <a:r>
              <a:rPr lang="en-US" dirty="0"/>
              <a:t>(</a:t>
            </a:r>
            <a:r>
              <a:rPr lang="en-US" dirty="0" err="1"/>
              <a:t>vinicaleukoblastin</a:t>
            </a:r>
            <a:r>
              <a:rPr lang="en-US" dirty="0"/>
              <a:t>)</a:t>
            </a:r>
          </a:p>
          <a:p>
            <a:pPr lvl="0"/>
            <a:r>
              <a:rPr lang="en-US" dirty="0"/>
              <a:t>Vincristine (</a:t>
            </a:r>
            <a:r>
              <a:rPr lang="en-US" dirty="0" err="1"/>
              <a:t>leurocristine</a:t>
            </a:r>
            <a:r>
              <a:rPr lang="en-US" dirty="0"/>
              <a:t>) 0.0002% in plant</a:t>
            </a:r>
          </a:p>
          <a:p>
            <a:pPr lvl="0"/>
            <a:r>
              <a:rPr lang="en-US" dirty="0" err="1"/>
              <a:t>Vincasidine</a:t>
            </a:r>
            <a:endParaRPr lang="en-US" dirty="0"/>
          </a:p>
          <a:p>
            <a:pPr lvl="0"/>
            <a:r>
              <a:rPr lang="en-US" dirty="0" err="1"/>
              <a:t>Vincriptine</a:t>
            </a:r>
            <a:r>
              <a:rPr lang="en-US" dirty="0"/>
              <a:t> (</a:t>
            </a:r>
            <a:r>
              <a:rPr lang="en-US" dirty="0" err="1"/>
              <a:t>oncorin</a:t>
            </a:r>
            <a:r>
              <a:rPr lang="en-US" dirty="0"/>
              <a:t>)</a:t>
            </a:r>
          </a:p>
          <a:p>
            <a:pPr lvl="0"/>
            <a:r>
              <a:rPr lang="en-US" dirty="0" err="1"/>
              <a:t>Vinrosidine</a:t>
            </a:r>
            <a:endParaRPr lang="en-US" dirty="0"/>
          </a:p>
          <a:p>
            <a:pPr lvl="0"/>
            <a:r>
              <a:rPr lang="en-US" dirty="0" err="1"/>
              <a:t>Vincaleurosine</a:t>
            </a:r>
            <a:r>
              <a:rPr lang="en-US" dirty="0"/>
              <a:t>.</a:t>
            </a:r>
          </a:p>
          <a:p>
            <a:pPr lvl="0"/>
            <a:r>
              <a:rPr lang="en-US" dirty="0" err="1"/>
              <a:t>Vindesine</a:t>
            </a:r>
            <a:r>
              <a:rPr lang="en-US" dirty="0"/>
              <a:t> (semi-synthetic derivative of Vinblastine).</a:t>
            </a:r>
          </a:p>
          <a:p>
            <a:pPr lvl="0"/>
            <a:r>
              <a:rPr lang="en-US" dirty="0" err="1"/>
              <a:t>Vinorelbin</a:t>
            </a:r>
            <a:r>
              <a:rPr lang="en-US" dirty="0"/>
              <a:t> (newer semi-synthetic drug with broader anti-tumor activity and less neurotoxic effect).</a:t>
            </a:r>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914400"/>
          </a:xfrm>
        </p:spPr>
        <p:txBody>
          <a:bodyPr>
            <a:normAutofit/>
          </a:bodyPr>
          <a:lstStyle/>
          <a:p>
            <a:r>
              <a:rPr lang="en-US" dirty="0" smtClean="0"/>
              <a:t>(Vincristine)           (Vinblastine)</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76200" y="1905000"/>
            <a:ext cx="3962399" cy="4114800"/>
          </a:xfr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xmlns="" val="0"/>
              </a:ext>
            </a:extLst>
          </a:blip>
          <a:srcRect l="2682" t="2674" r="3130" b="6060"/>
          <a:stretch>
            <a:fillRect/>
          </a:stretch>
        </p:blipFill>
        <p:spPr>
          <a:xfrm>
            <a:off x="4648200" y="2209800"/>
            <a:ext cx="4378037" cy="3546764"/>
          </a:xfrm>
          <a:prstGeom prst="rect">
            <a:avLst/>
          </a:prstGeom>
        </p:spPr>
      </p:pic>
      <p:sp>
        <p:nvSpPr>
          <p:cNvPr id="6" name="Slide Number Placeholder 5"/>
          <p:cNvSpPr>
            <a:spLocks noGrp="1"/>
          </p:cNvSpPr>
          <p:nvPr>
            <p:ph type="sldNum" sz="quarter" idx="12"/>
          </p:nvPr>
        </p:nvSpPr>
        <p:spPr/>
        <p:txBody>
          <a:bodyPr/>
          <a:lstStyle/>
          <a:p>
            <a:fld id="{17CF8FDF-6E7A-46CF-BF4A-F87DF872FC3D}"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658112"/>
          </a:xfrm>
        </p:spPr>
        <p:txBody>
          <a:bodyPr>
            <a:normAutofit/>
          </a:bodyPr>
          <a:lstStyle/>
          <a:p>
            <a:pPr algn="ctr"/>
            <a:r>
              <a:rPr lang="en-US" b="1" u="heavy" dirty="0"/>
              <a:t>Mechanism of Action</a:t>
            </a:r>
            <a:r>
              <a:rPr lang="en-US" b="1" dirty="0"/>
              <a:t>:</a:t>
            </a:r>
            <a:r>
              <a:rPr lang="en-US" dirty="0"/>
              <a:t/>
            </a:r>
            <a:br>
              <a:rPr lang="en-US" dirty="0"/>
            </a:br>
            <a:endParaRPr lang="en-US" dirty="0"/>
          </a:p>
        </p:txBody>
      </p:sp>
      <p:sp>
        <p:nvSpPr>
          <p:cNvPr id="3" name="Content Placeholder 2"/>
          <p:cNvSpPr>
            <a:spLocks noGrp="1"/>
          </p:cNvSpPr>
          <p:nvPr>
            <p:ph idx="1"/>
          </p:nvPr>
        </p:nvSpPr>
        <p:spPr>
          <a:xfrm>
            <a:off x="457200" y="1981200"/>
            <a:ext cx="8229600" cy="4343400"/>
          </a:xfrm>
        </p:spPr>
        <p:txBody>
          <a:bodyPr/>
          <a:lstStyle/>
          <a:p>
            <a:r>
              <a:rPr lang="en-US" dirty="0" smtClean="0"/>
              <a:t>De-polymerization </a:t>
            </a:r>
            <a:r>
              <a:rPr lang="en-US" dirty="0"/>
              <a:t>of microtubules.</a:t>
            </a:r>
          </a:p>
          <a:p>
            <a:r>
              <a:rPr lang="en-US" dirty="0"/>
              <a:t>Both vincristine and vinblastine bind tightly to tubulin and interfere with the functioning of the microtubule system which is a component of the mitotic </a:t>
            </a:r>
            <a:r>
              <a:rPr lang="en-US" dirty="0" smtClean="0"/>
              <a:t>spindle</a:t>
            </a:r>
          </a:p>
          <a:p>
            <a:r>
              <a:rPr lang="en-US" dirty="0" smtClean="0"/>
              <a:t>and </a:t>
            </a:r>
            <a:r>
              <a:rPr lang="en-US" dirty="0"/>
              <a:t>inhibit the polymerization of tubulin into microtubules.</a:t>
            </a:r>
          </a:p>
          <a:p>
            <a:pPr marL="0" indent="0">
              <a:buNone/>
            </a:pP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277112"/>
          </a:xfrm>
        </p:spPr>
        <p:txBody>
          <a:bodyPr>
            <a:normAutofit fontScale="90000"/>
          </a:bodyPr>
          <a:lstStyle/>
          <a:p>
            <a:pPr algn="ctr"/>
            <a:r>
              <a:rPr lang="en-US" b="1" u="heavy" dirty="0"/>
              <a:t>Clinical Uses</a:t>
            </a:r>
            <a:r>
              <a:rPr lang="en-US" b="1" dirty="0"/>
              <a:t>:</a:t>
            </a:r>
            <a:br>
              <a:rPr lang="en-US" b="1" dirty="0"/>
            </a:br>
            <a:endParaRPr lang="en-US" dirty="0"/>
          </a:p>
        </p:txBody>
      </p:sp>
      <p:sp>
        <p:nvSpPr>
          <p:cNvPr id="3" name="Content Placeholder 2"/>
          <p:cNvSpPr>
            <a:spLocks noGrp="1"/>
          </p:cNvSpPr>
          <p:nvPr>
            <p:ph idx="1"/>
          </p:nvPr>
        </p:nvSpPr>
        <p:spPr>
          <a:xfrm>
            <a:off x="457200" y="1524000"/>
            <a:ext cx="8229600" cy="5257800"/>
          </a:xfrm>
        </p:spPr>
        <p:txBody>
          <a:bodyPr>
            <a:normAutofit fontScale="92500" lnSpcReduction="20000"/>
          </a:bodyPr>
          <a:lstStyle/>
          <a:p>
            <a:r>
              <a:rPr lang="en-US" dirty="0" err="1" smtClean="0"/>
              <a:t>Vinblastine</a:t>
            </a:r>
            <a:r>
              <a:rPr lang="en-US" dirty="0" smtClean="0"/>
              <a:t> </a:t>
            </a:r>
            <a:r>
              <a:rPr lang="en-US" dirty="0"/>
              <a:t>is used to treat Hodgkin’s disease.</a:t>
            </a:r>
          </a:p>
          <a:p>
            <a:r>
              <a:rPr lang="en-US" dirty="0" err="1" smtClean="0"/>
              <a:t>Vincristine</a:t>
            </a:r>
            <a:r>
              <a:rPr lang="en-US" dirty="0" smtClean="0"/>
              <a:t> </a:t>
            </a:r>
            <a:r>
              <a:rPr lang="en-US" dirty="0"/>
              <a:t>is used to treat non-</a:t>
            </a:r>
            <a:r>
              <a:rPr lang="en-US" dirty="0" err="1"/>
              <a:t>hodgkin’s</a:t>
            </a:r>
            <a:r>
              <a:rPr lang="en-US" dirty="0"/>
              <a:t> disease.</a:t>
            </a:r>
          </a:p>
          <a:p>
            <a:pPr lvl="0"/>
            <a:r>
              <a:rPr lang="en-US" dirty="0"/>
              <a:t>Neoplasm:</a:t>
            </a:r>
          </a:p>
          <a:p>
            <a:r>
              <a:rPr lang="en-US" dirty="0" err="1"/>
              <a:t>Vinblastin</a:t>
            </a:r>
            <a:r>
              <a:rPr lang="en-US" dirty="0"/>
              <a:t> </a:t>
            </a:r>
            <a:r>
              <a:rPr lang="en-US" dirty="0" err="1"/>
              <a:t>sulphate</a:t>
            </a:r>
            <a:r>
              <a:rPr lang="en-US" dirty="0"/>
              <a:t> and vincristine </a:t>
            </a:r>
            <a:r>
              <a:rPr lang="en-US" dirty="0" err="1"/>
              <a:t>sulphate</a:t>
            </a:r>
            <a:r>
              <a:rPr lang="en-US" dirty="0"/>
              <a:t> i.e. obtain from </a:t>
            </a:r>
            <a:r>
              <a:rPr lang="en-US" dirty="0" err="1"/>
              <a:t>catharanthus</a:t>
            </a:r>
            <a:r>
              <a:rPr lang="en-US" dirty="0"/>
              <a:t> is used to treat neoplasm.</a:t>
            </a:r>
          </a:p>
          <a:p>
            <a:pPr lvl="0"/>
            <a:r>
              <a:rPr lang="en-US" dirty="0"/>
              <a:t>Lung cancer:</a:t>
            </a:r>
          </a:p>
          <a:p>
            <a:r>
              <a:rPr lang="en-US" dirty="0" err="1"/>
              <a:t>Vinorelbin</a:t>
            </a:r>
            <a:r>
              <a:rPr lang="en-US" dirty="0"/>
              <a:t> Tartrate semisynthetic derivative of </a:t>
            </a:r>
            <a:r>
              <a:rPr lang="en-US" dirty="0" err="1" smtClean="0"/>
              <a:t>vinblastine</a:t>
            </a:r>
            <a:r>
              <a:rPr lang="en-US" dirty="0" smtClean="0"/>
              <a:t> </a:t>
            </a:r>
            <a:r>
              <a:rPr lang="en-US" dirty="0"/>
              <a:t>given as single agent or in combination with </a:t>
            </a:r>
            <a:r>
              <a:rPr lang="en-US" dirty="0" err="1"/>
              <a:t>cisplastin</a:t>
            </a:r>
            <a:r>
              <a:rPr lang="en-US" dirty="0"/>
              <a:t> for 1st line treatment of small cell lung cancer.</a:t>
            </a:r>
          </a:p>
          <a:p>
            <a:pPr lvl="0">
              <a:buNone/>
            </a:pPr>
            <a:r>
              <a:rPr lang="en-US" dirty="0" smtClean="0"/>
              <a:t>          Chemotherapy </a:t>
            </a:r>
            <a:r>
              <a:rPr lang="en-US" dirty="0"/>
              <a:t>regimens:</a:t>
            </a:r>
          </a:p>
          <a:p>
            <a:r>
              <a:rPr lang="en-US" dirty="0"/>
              <a:t>Vincristine is delivered via intravenous infusion for use in various types of chemotherapy regimens.</a:t>
            </a:r>
          </a:p>
          <a:p>
            <a:pPr lvl="0"/>
            <a:r>
              <a:rPr lang="en-US" dirty="0"/>
              <a:t>Acute Lymphoid Leukemia:</a:t>
            </a:r>
          </a:p>
          <a:p>
            <a:r>
              <a:rPr lang="en-US" dirty="0" err="1"/>
              <a:t>Vindesine</a:t>
            </a:r>
            <a:r>
              <a:rPr lang="en-US" dirty="0"/>
              <a:t> is used in acute lymphoid leukemia in children</a:t>
            </a:r>
            <a:r>
              <a:rPr lang="en-US" dirty="0" smtClean="0"/>
              <a:t>.</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457200"/>
          </a:xfrm>
        </p:spPr>
        <p:txBody>
          <a:bodyPr>
            <a:normAutofit fontScale="90000"/>
          </a:bodyPr>
          <a:lstStyle/>
          <a:p>
            <a:pPr algn="ctr"/>
            <a:r>
              <a:rPr lang="en-US" b="1" dirty="0"/>
              <a:t>Cancer</a:t>
            </a:r>
            <a:r>
              <a:rPr lang="en-US" dirty="0"/>
              <a:t/>
            </a:r>
            <a:br>
              <a:rPr lang="en-US" dirty="0"/>
            </a:br>
            <a:endParaRPr lang="en-US" dirty="0"/>
          </a:p>
        </p:txBody>
      </p:sp>
      <p:sp>
        <p:nvSpPr>
          <p:cNvPr id="3" name="Content Placeholder 2"/>
          <p:cNvSpPr>
            <a:spLocks noGrp="1"/>
          </p:cNvSpPr>
          <p:nvPr>
            <p:ph idx="1"/>
          </p:nvPr>
        </p:nvSpPr>
        <p:spPr>
          <a:xfrm>
            <a:off x="457200" y="1447800"/>
            <a:ext cx="8229600" cy="4876800"/>
          </a:xfrm>
        </p:spPr>
        <p:txBody>
          <a:bodyPr>
            <a:normAutofit fontScale="92500" lnSpcReduction="20000"/>
          </a:bodyPr>
          <a:lstStyle/>
          <a:p>
            <a:r>
              <a:rPr lang="en-US" b="1" u="heavy" dirty="0"/>
              <a:t>Definition</a:t>
            </a:r>
            <a:r>
              <a:rPr lang="en-US" b="1" dirty="0"/>
              <a:t>:</a:t>
            </a:r>
          </a:p>
          <a:p>
            <a:r>
              <a:rPr lang="en-US" dirty="0"/>
              <a:t>“An abnormal growth of cells which tend to proliferate in an uncontrolled way </a:t>
            </a:r>
            <a:r>
              <a:rPr lang="en-US" dirty="0" smtClean="0"/>
              <a:t>&amp; in </a:t>
            </a:r>
            <a:r>
              <a:rPr lang="en-US" dirty="0"/>
              <a:t>some case, to </a:t>
            </a:r>
            <a:r>
              <a:rPr lang="en-US" dirty="0" smtClean="0"/>
              <a:t>metastasis(spread</a:t>
            </a:r>
            <a:r>
              <a:rPr lang="en-US" dirty="0"/>
              <a:t>)”</a:t>
            </a:r>
          </a:p>
          <a:p>
            <a:pPr marL="0" indent="0">
              <a:buNone/>
            </a:pPr>
            <a:r>
              <a:rPr lang="en-US" b="1" dirty="0" smtClean="0"/>
              <a:t>   </a:t>
            </a:r>
            <a:endParaRPr lang="en-US" b="1" dirty="0"/>
          </a:p>
          <a:p>
            <a:r>
              <a:rPr lang="en-US" b="1" u="heavy" dirty="0"/>
              <a:t>Definition </a:t>
            </a:r>
            <a:r>
              <a:rPr lang="en-US" b="1" u="heavy" dirty="0" smtClean="0"/>
              <a:t>( WHO)</a:t>
            </a:r>
            <a:r>
              <a:rPr lang="en-US" b="1" dirty="0" smtClean="0"/>
              <a:t>:</a:t>
            </a:r>
            <a:endParaRPr lang="en-US" dirty="0"/>
          </a:p>
          <a:p>
            <a:r>
              <a:rPr lang="en-US" dirty="0" smtClean="0"/>
              <a:t>“ </a:t>
            </a:r>
            <a:r>
              <a:rPr lang="en-US" dirty="0"/>
              <a:t>a generic term for a large group of diseases characterized by the growth of abnormal cell beyond their usual boundaries that can then invade adjoining parts of the body and/or spread to other organs</a:t>
            </a:r>
            <a:r>
              <a:rPr lang="en-US" dirty="0" smtClean="0"/>
              <a:t>.</a:t>
            </a:r>
          </a:p>
          <a:p>
            <a:r>
              <a:rPr lang="en-US" dirty="0" smtClean="0"/>
              <a:t> </a:t>
            </a:r>
            <a:r>
              <a:rPr lang="en-US" dirty="0"/>
              <a:t>Other common terms </a:t>
            </a:r>
            <a:r>
              <a:rPr lang="en-US" b="1" dirty="0" smtClean="0"/>
              <a:t>malignant tumor &amp;  </a:t>
            </a:r>
            <a:r>
              <a:rPr lang="en-US" dirty="0" smtClean="0"/>
              <a:t> </a:t>
            </a:r>
            <a:r>
              <a:rPr lang="en-US" b="1" dirty="0"/>
              <a:t>neoplasm</a:t>
            </a:r>
            <a:r>
              <a:rPr lang="en-US" dirty="0"/>
              <a:t>.</a:t>
            </a:r>
          </a:p>
          <a:p>
            <a:r>
              <a:rPr lang="en-US" dirty="0" smtClean="0"/>
              <a:t> </a:t>
            </a:r>
            <a:r>
              <a:rPr lang="en-US" dirty="0"/>
              <a:t>can effect almost any part of the body and has many anatomic and molecular subtypes </a:t>
            </a:r>
            <a:endParaRPr lang="en-US" dirty="0" smtClean="0"/>
          </a:p>
          <a:p>
            <a:r>
              <a:rPr lang="en-US" dirty="0" smtClean="0"/>
              <a:t>each </a:t>
            </a:r>
            <a:r>
              <a:rPr lang="en-US" dirty="0"/>
              <a:t>requiring specific management strategies.”</a:t>
            </a:r>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362712"/>
          </a:xfrm>
        </p:spPr>
        <p:txBody>
          <a:bodyPr>
            <a:normAutofit fontScale="90000"/>
          </a:bodyPr>
          <a:lstStyle/>
          <a:p>
            <a:endParaRPr lang="en-US" dirty="0"/>
          </a:p>
        </p:txBody>
      </p:sp>
      <p:sp>
        <p:nvSpPr>
          <p:cNvPr id="3" name="Content Placeholder 2"/>
          <p:cNvSpPr>
            <a:spLocks noGrp="1"/>
          </p:cNvSpPr>
          <p:nvPr>
            <p:ph idx="1"/>
          </p:nvPr>
        </p:nvSpPr>
        <p:spPr>
          <a:xfrm>
            <a:off x="457200" y="1066800"/>
            <a:ext cx="8229600" cy="5257800"/>
          </a:xfrm>
        </p:spPr>
        <p:txBody>
          <a:bodyPr>
            <a:normAutofit fontScale="92500" lnSpcReduction="10000"/>
          </a:bodyPr>
          <a:lstStyle/>
          <a:p>
            <a:pPr lvl="0"/>
            <a:r>
              <a:rPr lang="en-US" sz="2800" b="1" dirty="0"/>
              <a:t>Vinblastine</a:t>
            </a:r>
            <a:r>
              <a:rPr lang="en-US" sz="2800" dirty="0"/>
              <a:t> is used to treat:</a:t>
            </a:r>
          </a:p>
          <a:p>
            <a:pPr marL="393065" lvl="1" indent="0">
              <a:buNone/>
            </a:pPr>
            <a:r>
              <a:rPr lang="en-US" dirty="0"/>
              <a:t>Histolytic lymphoma</a:t>
            </a:r>
          </a:p>
          <a:p>
            <a:pPr marL="393065" lvl="1" indent="0">
              <a:buNone/>
            </a:pPr>
            <a:r>
              <a:rPr lang="en-US" dirty="0"/>
              <a:t>Renal cell carcinoma</a:t>
            </a:r>
          </a:p>
          <a:p>
            <a:pPr marL="393065" lvl="1" indent="0">
              <a:buNone/>
            </a:pPr>
            <a:r>
              <a:rPr lang="en-US" dirty="0"/>
              <a:t>Testicular cancer</a:t>
            </a:r>
          </a:p>
          <a:p>
            <a:pPr marL="393065" lvl="1" indent="0">
              <a:buNone/>
            </a:pPr>
            <a:r>
              <a:rPr lang="en-US" dirty="0"/>
              <a:t>Breast cancer</a:t>
            </a:r>
          </a:p>
          <a:p>
            <a:pPr marL="393065" lvl="1" indent="0">
              <a:buNone/>
            </a:pPr>
            <a:r>
              <a:rPr lang="en-US" dirty="0"/>
              <a:t>Carcinoma of testis</a:t>
            </a:r>
          </a:p>
          <a:p>
            <a:pPr lvl="0"/>
            <a:r>
              <a:rPr lang="en-US" sz="2800" b="1" dirty="0"/>
              <a:t>Vincristine</a:t>
            </a:r>
            <a:r>
              <a:rPr lang="en-US" sz="2800" dirty="0"/>
              <a:t> is used to treat:</a:t>
            </a:r>
          </a:p>
          <a:p>
            <a:pPr marL="393065" lvl="1" indent="0">
              <a:buNone/>
            </a:pPr>
            <a:r>
              <a:rPr lang="en-US" dirty="0"/>
              <a:t>Breast cancer</a:t>
            </a:r>
          </a:p>
          <a:p>
            <a:pPr marL="393065" lvl="1" indent="0">
              <a:buNone/>
            </a:pPr>
            <a:r>
              <a:rPr lang="en-US" dirty="0" err="1"/>
              <a:t>Lymphosarcoma</a:t>
            </a:r>
            <a:endParaRPr lang="en-US" dirty="0"/>
          </a:p>
          <a:p>
            <a:pPr marL="0" indent="0">
              <a:buNone/>
            </a:pPr>
            <a:r>
              <a:rPr lang="en-US" sz="2800" dirty="0" err="1">
                <a:sym typeface="+mn-ea"/>
              </a:rPr>
              <a:t>     Neuroblastoma</a:t>
            </a:r>
            <a:endParaRPr lang="en-US" sz="2800" dirty="0"/>
          </a:p>
          <a:p>
            <a:pPr marL="0" indent="0">
              <a:buNone/>
            </a:pPr>
            <a:r>
              <a:rPr lang="en-US" sz="2800" dirty="0" err="1"/>
              <a:t>     </a:t>
            </a:r>
            <a:r>
              <a:rPr lang="en-US" dirty="0"/>
              <a:t>Lung cancer</a:t>
            </a:r>
          </a:p>
          <a:p>
            <a:pPr marL="393065" lvl="1" indent="0">
              <a:buNone/>
            </a:pPr>
            <a:r>
              <a:rPr lang="en-US" dirty="0"/>
              <a:t>Cervical cancer</a:t>
            </a:r>
          </a:p>
          <a:p>
            <a:pPr marL="393065" lvl="1" indent="0">
              <a:buNone/>
            </a:pPr>
            <a:r>
              <a:rPr lang="en-US" dirty="0"/>
              <a:t>Acute lymphocytic leukemia in children.</a:t>
            </a:r>
          </a:p>
          <a:p>
            <a:pPr marL="0" indent="0">
              <a:buNone/>
            </a:pP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353312"/>
          </a:xfrm>
        </p:spPr>
        <p:txBody>
          <a:bodyPr>
            <a:normAutofit fontScale="90000"/>
          </a:bodyPr>
          <a:lstStyle/>
          <a:p>
            <a:pPr algn="ctr"/>
            <a:r>
              <a:rPr lang="en-US" b="1" dirty="0" smtClean="0"/>
              <a:t>3-</a:t>
            </a:r>
            <a:r>
              <a:rPr lang="en-US" b="1" u="heavy" dirty="0"/>
              <a:t>COLCHICINE</a:t>
            </a:r>
            <a:r>
              <a:rPr lang="en-US" b="1" dirty="0"/>
              <a:t/>
            </a:r>
            <a:br>
              <a:rPr lang="en-US" b="1" dirty="0"/>
            </a:br>
            <a:endParaRPr lang="en-US" dirty="0"/>
          </a:p>
        </p:txBody>
      </p:sp>
      <p:sp>
        <p:nvSpPr>
          <p:cNvPr id="3" name="Content Placeholder 2"/>
          <p:cNvSpPr>
            <a:spLocks noGrp="1"/>
          </p:cNvSpPr>
          <p:nvPr>
            <p:ph idx="1"/>
          </p:nvPr>
        </p:nvSpPr>
        <p:spPr>
          <a:xfrm>
            <a:off x="457200" y="1600200"/>
            <a:ext cx="8229600" cy="4724400"/>
          </a:xfrm>
        </p:spPr>
        <p:txBody>
          <a:bodyPr>
            <a:normAutofit fontScale="92500"/>
          </a:bodyPr>
          <a:lstStyle/>
          <a:p>
            <a:r>
              <a:rPr lang="en-US" i="1" u="sng" dirty="0"/>
              <a:t>Botanical Origin:</a:t>
            </a:r>
            <a:endParaRPr lang="en-US" dirty="0"/>
          </a:p>
          <a:p>
            <a:r>
              <a:rPr lang="en-US" dirty="0"/>
              <a:t>Colchicum </a:t>
            </a:r>
            <a:r>
              <a:rPr lang="en-US" dirty="0" err="1" smtClean="0"/>
              <a:t>autumnale</a:t>
            </a:r>
            <a:r>
              <a:rPr lang="en-US" dirty="0" smtClean="0"/>
              <a:t>; </a:t>
            </a:r>
            <a:r>
              <a:rPr lang="en-US" i="1" u="sng" dirty="0" err="1" smtClean="0"/>
              <a:t>Fam:</a:t>
            </a:r>
            <a:r>
              <a:rPr lang="en-US" dirty="0" err="1" smtClean="0"/>
              <a:t>Liliaceae</a:t>
            </a:r>
            <a:endParaRPr lang="en-US" dirty="0"/>
          </a:p>
          <a:p>
            <a:r>
              <a:rPr lang="en-US" i="1" u="sng" dirty="0"/>
              <a:t>Part Used:</a:t>
            </a:r>
            <a:endParaRPr lang="en-US" dirty="0"/>
          </a:p>
          <a:p>
            <a:r>
              <a:rPr lang="en-US" dirty="0"/>
              <a:t>Dried seeds &amp; corms</a:t>
            </a:r>
          </a:p>
          <a:p>
            <a:r>
              <a:rPr lang="en-US" i="1" u="sng" dirty="0"/>
              <a:t>Habit &amp; Habitat:</a:t>
            </a:r>
            <a:endParaRPr lang="en-US" dirty="0"/>
          </a:p>
          <a:p>
            <a:r>
              <a:rPr lang="en-US" dirty="0" smtClean="0"/>
              <a:t>a </a:t>
            </a:r>
            <a:r>
              <a:rPr lang="en-US" dirty="0"/>
              <a:t>herb.</a:t>
            </a:r>
          </a:p>
          <a:p>
            <a:r>
              <a:rPr lang="en-US" dirty="0"/>
              <a:t>Cultivated in England, Central Europe &amp; Northern Africa Commercial supply comes from Yugoslavia &amp; Italy</a:t>
            </a:r>
            <a:r>
              <a:rPr lang="en-US" dirty="0" smtClean="0"/>
              <a:t>.</a:t>
            </a:r>
          </a:p>
          <a:p>
            <a:r>
              <a:rPr lang="en-US" i="1" u="sng" dirty="0" smtClean="0"/>
              <a:t>Constituents:</a:t>
            </a:r>
            <a:endParaRPr lang="en-US" dirty="0" smtClean="0"/>
          </a:p>
          <a:p>
            <a:r>
              <a:rPr lang="en-US" dirty="0" smtClean="0"/>
              <a:t>about 0.6-1.2% alkaloids; </a:t>
            </a:r>
            <a:r>
              <a:rPr lang="en-US" dirty="0" err="1" smtClean="0"/>
              <a:t>Colchicine</a:t>
            </a:r>
            <a:r>
              <a:rPr lang="en-US" dirty="0" smtClean="0"/>
              <a:t> is the major alkaloid</a:t>
            </a:r>
          </a:p>
          <a:p>
            <a:endParaRPr lang="en-US" dirty="0"/>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81000" y="838200"/>
            <a:ext cx="4191000" cy="5663184"/>
          </a:xfrm>
        </p:spPr>
      </p:pic>
      <p:pic>
        <p:nvPicPr>
          <p:cNvPr id="7" name="Picture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572000" y="838200"/>
            <a:ext cx="4267200" cy="5663184"/>
          </a:xfrm>
          <a:prstGeom prst="rect">
            <a:avLst/>
          </a:prstGeom>
        </p:spPr>
      </p:pic>
      <p:sp>
        <p:nvSpPr>
          <p:cNvPr id="5" name="Slide Number Placeholder 4"/>
          <p:cNvSpPr>
            <a:spLocks noGrp="1"/>
          </p:cNvSpPr>
          <p:nvPr>
            <p:ph type="sldNum" sz="quarter" idx="12"/>
          </p:nvPr>
        </p:nvSpPr>
        <p:spPr/>
        <p:txBody>
          <a:bodyPr/>
          <a:lstStyle/>
          <a:p>
            <a:fld id="{17CF8FDF-6E7A-46CF-BF4A-F87DF872FC3D}"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581912"/>
          </a:xfrm>
        </p:spPr>
        <p:txBody>
          <a:bodyPr>
            <a:normAutofit/>
          </a:bodyPr>
          <a:lstStyle/>
          <a:p>
            <a:pPr algn="ctr"/>
            <a:r>
              <a:rPr lang="en-US" i="1" u="sng" dirty="0"/>
              <a:t>Structure:</a:t>
            </a:r>
            <a:r>
              <a:rPr lang="en-US" dirty="0"/>
              <a:t/>
            </a:r>
            <a:br>
              <a:rPr lang="en-US" dirty="0"/>
            </a:b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524000" y="1991519"/>
            <a:ext cx="6096000" cy="4276725"/>
          </a:xfrm>
        </p:spPr>
      </p:pic>
      <p:sp>
        <p:nvSpPr>
          <p:cNvPr id="5" name="Slide Number Placeholder 4"/>
          <p:cNvSpPr>
            <a:spLocks noGrp="1"/>
          </p:cNvSpPr>
          <p:nvPr>
            <p:ph type="sldNum" sz="quarter" idx="12"/>
          </p:nvPr>
        </p:nvSpPr>
        <p:spPr/>
        <p:txBody>
          <a:bodyPr/>
          <a:lstStyle/>
          <a:p>
            <a:fld id="{17CF8FDF-6E7A-46CF-BF4A-F87DF872FC3D}"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pPr algn="ctr"/>
            <a:r>
              <a:rPr lang="en-US" i="1" u="sng" dirty="0" smtClean="0"/>
              <a:t>M/A &amp; Uses:</a:t>
            </a:r>
            <a:endParaRPr lang="en-US" dirty="0"/>
          </a:p>
        </p:txBody>
      </p:sp>
      <p:sp>
        <p:nvSpPr>
          <p:cNvPr id="3" name="Content Placeholder 2"/>
          <p:cNvSpPr>
            <a:spLocks noGrp="1"/>
          </p:cNvSpPr>
          <p:nvPr>
            <p:ph idx="1"/>
          </p:nvPr>
        </p:nvSpPr>
        <p:spPr>
          <a:xfrm>
            <a:off x="457200" y="1676400"/>
            <a:ext cx="8229600" cy="4953000"/>
          </a:xfrm>
        </p:spPr>
        <p:txBody>
          <a:bodyPr>
            <a:normAutofit/>
          </a:bodyPr>
          <a:lstStyle/>
          <a:p>
            <a:r>
              <a:rPr lang="en-US" dirty="0" err="1" smtClean="0"/>
              <a:t>Colchicine</a:t>
            </a:r>
            <a:r>
              <a:rPr lang="en-US" dirty="0" smtClean="0"/>
              <a:t> is mitotic inhibitor </a:t>
            </a:r>
          </a:p>
          <a:p>
            <a:r>
              <a:rPr lang="en-US" dirty="0" smtClean="0"/>
              <a:t>prevents polymerization &amp; assembly of microtubules.</a:t>
            </a:r>
          </a:p>
          <a:p>
            <a:pPr lvl="0">
              <a:buNone/>
            </a:pPr>
            <a:endParaRPr lang="en-US" dirty="0" smtClean="0"/>
          </a:p>
          <a:p>
            <a:pPr lvl="0">
              <a:buNone/>
            </a:pPr>
            <a:r>
              <a:rPr lang="en-US" dirty="0" smtClean="0"/>
              <a:t>Uses: </a:t>
            </a:r>
            <a:endParaRPr lang="en-US" dirty="0"/>
          </a:p>
          <a:p>
            <a:pPr lvl="0"/>
            <a:r>
              <a:rPr lang="en-US" dirty="0"/>
              <a:t>It produce polyploidy (doubling of chromosomes) experimentally antineoplastic properties have been reported.</a:t>
            </a:r>
          </a:p>
          <a:p>
            <a:pPr lvl="0"/>
            <a:r>
              <a:rPr lang="en-US" dirty="0" smtClean="0"/>
              <a:t>It </a:t>
            </a:r>
            <a:r>
              <a:rPr lang="en-US" dirty="0"/>
              <a:t>is now being used experimentally in the treatment of neoplastic diseases.</a:t>
            </a:r>
          </a:p>
          <a:p>
            <a:pPr marL="0" indent="0">
              <a:buNone/>
            </a:pP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b="1" i="1" dirty="0" smtClean="0"/>
              <a:t>                        </a:t>
            </a:r>
            <a:r>
              <a:rPr lang="en-US" sz="4400" b="1" i="1" dirty="0" err="1" smtClean="0"/>
              <a:t>Macrolide</a:t>
            </a:r>
            <a:r>
              <a:rPr lang="en-US" sz="4400" b="1" i="1" dirty="0" smtClean="0"/>
              <a:t> Antibiotics</a:t>
            </a:r>
            <a:endParaRPr lang="en-US" sz="4400" dirty="0"/>
          </a:p>
        </p:txBody>
      </p:sp>
      <p:sp>
        <p:nvSpPr>
          <p:cNvPr id="3" name="Content Placeholder 2"/>
          <p:cNvSpPr>
            <a:spLocks noGrp="1"/>
          </p:cNvSpPr>
          <p:nvPr>
            <p:ph idx="1"/>
          </p:nvPr>
        </p:nvSpPr>
        <p:spPr/>
        <p:txBody>
          <a:bodyPr>
            <a:normAutofit lnSpcReduction="10000"/>
          </a:bodyPr>
          <a:lstStyle/>
          <a:p>
            <a:r>
              <a:rPr lang="en-US" dirty="0" err="1" smtClean="0">
                <a:solidFill>
                  <a:schemeClr val="tx1">
                    <a:lumMod val="50000"/>
                    <a:lumOff val="50000"/>
                  </a:schemeClr>
                </a:solidFill>
                <a:hlinkClick r:id="rId2" tooltip="Learn more about Macrolide from ScienceDirect's AI-generated Topic Pages"/>
              </a:rPr>
              <a:t>Macrolides</a:t>
            </a:r>
            <a:r>
              <a:rPr lang="en-US" dirty="0" smtClean="0">
                <a:solidFill>
                  <a:schemeClr val="tx1">
                    <a:lumMod val="50000"/>
                    <a:lumOff val="50000"/>
                  </a:schemeClr>
                </a:solidFill>
              </a:rPr>
              <a:t>, a well-known antibiotic class, are initially isolated from </a:t>
            </a:r>
            <a:r>
              <a:rPr lang="en-US" i="1" dirty="0" err="1" smtClean="0">
                <a:solidFill>
                  <a:schemeClr val="tx1">
                    <a:lumMod val="50000"/>
                    <a:lumOff val="50000"/>
                  </a:schemeClr>
                </a:solidFill>
                <a:hlinkClick r:id="rId3" tooltip="Learn more about Streptomyces from ScienceDirect's AI-generated Topic Pages"/>
              </a:rPr>
              <a:t>Streptomyces</a:t>
            </a:r>
            <a:r>
              <a:rPr lang="en-US" i="1" u="sng" dirty="0" smtClean="0">
                <a:solidFill>
                  <a:schemeClr val="tx1">
                    <a:lumMod val="50000"/>
                    <a:lumOff val="50000"/>
                  </a:schemeClr>
                </a:solidFill>
                <a:hlinkClick r:id="rId3" tooltip="Learn more about Streptomyces from ScienceDirect's AI-generated Topic Pages"/>
              </a:rPr>
              <a:t> </a:t>
            </a:r>
            <a:r>
              <a:rPr lang="en-US" i="1" u="sng" dirty="0" err="1" smtClean="0">
                <a:solidFill>
                  <a:schemeClr val="tx1">
                    <a:lumMod val="50000"/>
                    <a:lumOff val="50000"/>
                  </a:schemeClr>
                </a:solidFill>
                <a:hlinkClick r:id="rId3" tooltip="Learn more about Streptomyces from ScienceDirect's AI-generated Topic Pages"/>
              </a:rPr>
              <a:t>erythreus</a:t>
            </a:r>
            <a:r>
              <a:rPr lang="en-US" i="1" u="sng" dirty="0" smtClean="0">
                <a:solidFill>
                  <a:schemeClr val="tx1">
                    <a:lumMod val="50000"/>
                    <a:lumOff val="50000"/>
                  </a:schemeClr>
                </a:solidFill>
                <a:hlinkClick r:id="rId3" tooltip="Learn more about Streptomyces from ScienceDirect's AI-generated Topic Pages"/>
              </a:rPr>
              <a:t> in the 1950s.</a:t>
            </a:r>
            <a:endParaRPr lang="en-US" i="1" u="sng" dirty="0" smtClean="0">
              <a:solidFill>
                <a:schemeClr val="tx1">
                  <a:lumMod val="50000"/>
                  <a:lumOff val="50000"/>
                </a:schemeClr>
              </a:solidFill>
            </a:endParaRPr>
          </a:p>
          <a:p>
            <a:r>
              <a:rPr lang="en-US" i="1" u="sng" dirty="0" err="1" smtClean="0">
                <a:solidFill>
                  <a:schemeClr val="tx1">
                    <a:lumMod val="50000"/>
                    <a:lumOff val="50000"/>
                  </a:schemeClr>
                </a:solidFill>
                <a:hlinkClick r:id="rId3" tooltip="Learn more about Streptomyces from ScienceDirect's AI-generated Topic Pages"/>
              </a:rPr>
              <a:t>Macrolides</a:t>
            </a:r>
            <a:r>
              <a:rPr lang="en-US" i="1" u="sng" dirty="0" smtClean="0">
                <a:solidFill>
                  <a:schemeClr val="tx1">
                    <a:lumMod val="50000"/>
                    <a:lumOff val="50000"/>
                  </a:schemeClr>
                </a:solidFill>
                <a:hlinkClick r:id="rId3" tooltip="Learn more about Streptomyces from ScienceDirect's AI-generated Topic Pages"/>
              </a:rPr>
              <a:t> (erythromycin, </a:t>
            </a:r>
            <a:r>
              <a:rPr lang="en-US" i="1" u="sng" dirty="0" err="1" smtClean="0">
                <a:solidFill>
                  <a:schemeClr val="tx1">
                    <a:lumMod val="50000"/>
                    <a:lumOff val="50000"/>
                  </a:schemeClr>
                </a:solidFill>
                <a:hlinkClick r:id="rId3" tooltip="Learn more about Streptomyces from ScienceDirect's AI-generated Topic Pages"/>
              </a:rPr>
              <a:t>azithromycin</a:t>
            </a:r>
            <a:r>
              <a:rPr lang="en-US" i="1" u="sng" dirty="0" smtClean="0">
                <a:solidFill>
                  <a:schemeClr val="tx1">
                    <a:lumMod val="50000"/>
                    <a:lumOff val="50000"/>
                  </a:schemeClr>
                </a:solidFill>
                <a:hlinkClick r:id="rId3" tooltip="Learn more about Streptomyces from ScienceDirect's AI-generated Topic Pages"/>
              </a:rPr>
              <a:t>, and </a:t>
            </a:r>
            <a:r>
              <a:rPr lang="en-US" i="1" u="sng" dirty="0" err="1" smtClean="0">
                <a:solidFill>
                  <a:schemeClr val="tx1">
                    <a:lumMod val="50000"/>
                    <a:lumOff val="50000"/>
                  </a:schemeClr>
                </a:solidFill>
                <a:hlinkClick r:id="rId3" tooltip="Learn more about Streptomyces from ScienceDirect's AI-generated Topic Pages"/>
              </a:rPr>
              <a:t>clarithromycin</a:t>
            </a:r>
            <a:r>
              <a:rPr lang="en-US" i="1" u="sng" dirty="0" smtClean="0">
                <a:solidFill>
                  <a:schemeClr val="tx1">
                    <a:lumMod val="50000"/>
                    <a:lumOff val="50000"/>
                  </a:schemeClr>
                </a:solidFill>
                <a:hlinkClick r:id="rId3" tooltip="Learn more about Streptomyces from ScienceDirect's AI-generated Topic Pages"/>
              </a:rPr>
              <a:t>) are considered to be </a:t>
            </a:r>
            <a:r>
              <a:rPr lang="en-US" i="1" u="sng" dirty="0" err="1" smtClean="0">
                <a:solidFill>
                  <a:schemeClr val="tx1">
                    <a:lumMod val="50000"/>
                    <a:lumOff val="50000"/>
                  </a:schemeClr>
                </a:solidFill>
                <a:hlinkClick r:id="rId3" tooltip="Learn more about Streptomyces from ScienceDirect's AI-generated Topic Pages"/>
              </a:rPr>
              <a:t>bacteriostatic</a:t>
            </a:r>
            <a:r>
              <a:rPr lang="en-US" i="1" u="sng" dirty="0" smtClean="0">
                <a:solidFill>
                  <a:schemeClr val="tx1">
                    <a:lumMod val="50000"/>
                    <a:lumOff val="50000"/>
                  </a:schemeClr>
                </a:solidFill>
                <a:hlinkClick r:id="rId3" tooltip="Learn more about Streptomyces from ScienceDirect's AI-generated Topic Pages"/>
              </a:rPr>
              <a:t>;</a:t>
            </a:r>
          </a:p>
          <a:p>
            <a:r>
              <a:rPr lang="en-US" i="1" u="sng" dirty="0" smtClean="0">
                <a:solidFill>
                  <a:schemeClr val="tx1">
                    <a:lumMod val="50000"/>
                    <a:lumOff val="50000"/>
                  </a:schemeClr>
                </a:solidFill>
                <a:hlinkClick r:id="rId3" tooltip="Learn more about Streptomyces from ScienceDirect's AI-generated Topic Pages"/>
              </a:rPr>
              <a:t>have a broad spectrum of action; and accumulate in tissues, particularly the lungs  </a:t>
            </a:r>
          </a:p>
          <a:p>
            <a:r>
              <a:rPr lang="en-US" i="1" u="sng" dirty="0" smtClean="0">
                <a:solidFill>
                  <a:schemeClr val="tx1">
                    <a:lumMod val="50000"/>
                    <a:lumOff val="50000"/>
                  </a:schemeClr>
                </a:solidFill>
                <a:hlinkClick r:id="rId3" tooltip="Learn more about Streptomyces from ScienceDirect's AI-generated Topic Pages"/>
              </a:rPr>
              <a:t>potent inhibitors of protein synthesis, via binding to the 50S ribosomal subunit of bacteria at the </a:t>
            </a:r>
            <a:r>
              <a:rPr lang="en-US" i="1" u="sng" dirty="0" err="1" smtClean="0">
                <a:solidFill>
                  <a:schemeClr val="tx1">
                    <a:lumMod val="50000"/>
                    <a:lumOff val="50000"/>
                  </a:schemeClr>
                </a:solidFill>
                <a:hlinkClick r:id="rId3" tooltip="Learn more about Streptomyces from ScienceDirect's AI-generated Topic Pages"/>
              </a:rPr>
              <a:t>peptidyl</a:t>
            </a:r>
            <a:r>
              <a:rPr lang="en-US" i="1" u="sng" dirty="0" smtClean="0">
                <a:solidFill>
                  <a:schemeClr val="tx1">
                    <a:lumMod val="50000"/>
                    <a:lumOff val="50000"/>
                  </a:schemeClr>
                </a:solidFill>
                <a:hlinkClick r:id="rId3" tooltip="Learn more about Streptomyces from ScienceDirect's AI-generated Topic Pages"/>
              </a:rPr>
              <a:t> </a:t>
            </a:r>
            <a:r>
              <a:rPr lang="en-US" i="1" u="sng" dirty="0" err="1" smtClean="0">
                <a:solidFill>
                  <a:schemeClr val="tx1">
                    <a:lumMod val="50000"/>
                    <a:lumOff val="50000"/>
                  </a:schemeClr>
                </a:solidFill>
                <a:hlinkClick r:id="rId3" tooltip="Learn more about Streptomyces from ScienceDirect's AI-generated Topic Pages"/>
              </a:rPr>
              <a:t>transferase</a:t>
            </a:r>
            <a:r>
              <a:rPr lang="en-US" i="1" u="sng" dirty="0" smtClean="0">
                <a:solidFill>
                  <a:schemeClr val="tx1">
                    <a:lumMod val="50000"/>
                    <a:lumOff val="50000"/>
                  </a:schemeClr>
                </a:solidFill>
                <a:hlinkClick r:id="rId3" tooltip="Learn more about Streptomyces from ScienceDirect's AI-generated Topic Pages"/>
              </a:rPr>
              <a:t> center </a:t>
            </a:r>
            <a:r>
              <a:rPr lang="en-US" i="1" u="sng" dirty="0" err="1" smtClean="0">
                <a:solidFill>
                  <a:schemeClr val="tx1">
                    <a:lumMod val="50000"/>
                    <a:lumOff val="50000"/>
                  </a:schemeClr>
                </a:solidFill>
                <a:hlinkClick r:id="rId3" tooltip="Learn more about Streptomyces from ScienceDirect's AI-generated Topic Pages"/>
              </a:rPr>
              <a:t>rRNA</a:t>
            </a:r>
            <a:endParaRPr lang="en-US" i="1" u="sng" dirty="0" smtClean="0">
              <a:solidFill>
                <a:schemeClr val="tx1">
                  <a:lumMod val="50000"/>
                  <a:lumOff val="50000"/>
                </a:schemeClr>
              </a:solidFill>
              <a:hlinkClick r:id="rId3" tooltip="Learn more about Streptomyces from ScienceDirect's AI-generated Topic Pages"/>
            </a:endParaRPr>
          </a:p>
          <a:p>
            <a:r>
              <a:rPr lang="en-US" i="1" u="sng" dirty="0" smtClean="0">
                <a:solidFill>
                  <a:schemeClr val="tx1">
                    <a:lumMod val="50000"/>
                    <a:lumOff val="50000"/>
                  </a:schemeClr>
                </a:solidFill>
                <a:hlinkClick r:id="rId3" tooltip="Learn more about Streptomyces from ScienceDirect's AI-generated Topic Pages"/>
              </a:rPr>
              <a:t>also block the formation of the 50S subunit in growing cells.</a:t>
            </a:r>
            <a:endParaRPr lang="en-US" u="sng"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215"/>
            <a:ext cx="8229600" cy="800100"/>
          </a:xfrm>
        </p:spPr>
        <p:txBody>
          <a:bodyPr>
            <a:normAutofit fontScale="90000"/>
          </a:bodyPr>
          <a:lstStyle/>
          <a:p>
            <a:pPr algn="ctr"/>
            <a:r>
              <a:rPr lang="en-US" sz="3100" b="1" i="1" dirty="0" err="1" smtClean="0"/>
              <a:t>Macrolide</a:t>
            </a:r>
            <a:r>
              <a:rPr lang="en-US" sz="3100" b="1" i="1" dirty="0" smtClean="0"/>
              <a:t> Antibiotics </a:t>
            </a:r>
            <a:r>
              <a:rPr lang="en-US" b="1" i="1" dirty="0" smtClean="0"/>
              <a:t>:</a:t>
            </a:r>
            <a:endParaRPr lang="en-US" b="1" i="1" dirty="0"/>
          </a:p>
        </p:txBody>
      </p:sp>
      <p:sp>
        <p:nvSpPr>
          <p:cNvPr id="3" name="Content Placeholder 2"/>
          <p:cNvSpPr>
            <a:spLocks noGrp="1"/>
          </p:cNvSpPr>
          <p:nvPr>
            <p:ph idx="1"/>
          </p:nvPr>
        </p:nvSpPr>
        <p:spPr>
          <a:xfrm>
            <a:off x="457200" y="1664335"/>
            <a:ext cx="8229600" cy="4660265"/>
          </a:xfrm>
        </p:spPr>
        <p:txBody>
          <a:bodyPr>
            <a:normAutofit fontScale="90000" lnSpcReduction="10000"/>
          </a:bodyPr>
          <a:lstStyle/>
          <a:p>
            <a:r>
              <a:rPr lang="en-US" i="1" u="sng" dirty="0" smtClean="0">
                <a:solidFill>
                  <a:schemeClr val="tx1">
                    <a:lumMod val="50000"/>
                    <a:lumOff val="50000"/>
                  </a:schemeClr>
                </a:solidFill>
                <a:hlinkClick r:id="rId2" tooltip="Learn more about Streptomyces from ScienceDirect's AI-generated Topic Pages"/>
              </a:rPr>
              <a:t>orally active</a:t>
            </a:r>
          </a:p>
          <a:p>
            <a:r>
              <a:rPr lang="en-US" i="1" u="sng" dirty="0" smtClean="0">
                <a:solidFill>
                  <a:schemeClr val="tx1">
                    <a:lumMod val="50000"/>
                    <a:lumOff val="50000"/>
                  </a:schemeClr>
                </a:solidFill>
                <a:hlinkClick r:id="rId2" tooltip="Learn more about Streptomyces from ScienceDirect's AI-generated Topic Pages"/>
              </a:rPr>
              <a:t>safe &amp; well tolerated when used for non-TB indications</a:t>
            </a:r>
          </a:p>
          <a:p>
            <a:r>
              <a:rPr lang="en-US" i="1" u="sng" dirty="0" smtClean="0">
                <a:solidFill>
                  <a:schemeClr val="tx1">
                    <a:lumMod val="50000"/>
                    <a:lumOff val="50000"/>
                  </a:schemeClr>
                </a:solidFill>
                <a:hlinkClick r:id="rId2" tooltip="Learn more about Streptomyces from ScienceDirect's AI-generated Topic Pages"/>
              </a:rPr>
              <a:t>high levels of intracellular activity &amp; extensive distribution into the lungs</a:t>
            </a:r>
            <a:endParaRPr lang="en-US" i="1" u="sng" dirty="0" smtClean="0">
              <a:solidFill>
                <a:schemeClr val="tx1">
                  <a:lumMod val="50000"/>
                  <a:lumOff val="50000"/>
                </a:schemeClr>
              </a:solidFill>
            </a:endParaRPr>
          </a:p>
          <a:p>
            <a:r>
              <a:rPr lang="en-US" dirty="0" err="1" smtClean="0"/>
              <a:t>Lipophilic</a:t>
            </a:r>
            <a:r>
              <a:rPr lang="en-US" dirty="0" smtClean="0"/>
              <a:t>, basic group containing  </a:t>
            </a:r>
            <a:r>
              <a:rPr lang="en-US" dirty="0" err="1" smtClean="0"/>
              <a:t>macrolactone</a:t>
            </a:r>
            <a:r>
              <a:rPr lang="en-US" dirty="0" smtClean="0"/>
              <a:t> ring</a:t>
            </a:r>
          </a:p>
          <a:p>
            <a:r>
              <a:rPr lang="en-US" dirty="0" err="1" smtClean="0"/>
              <a:t>glycosidically</a:t>
            </a:r>
            <a:r>
              <a:rPr lang="en-US" dirty="0" smtClean="0"/>
              <a:t> linked to one or more sugars. </a:t>
            </a:r>
          </a:p>
          <a:p>
            <a:r>
              <a:rPr lang="en-US" dirty="0" smtClean="0"/>
              <a:t>Sugar component  is </a:t>
            </a:r>
            <a:r>
              <a:rPr lang="en-US" dirty="0" err="1" smtClean="0"/>
              <a:t>deoxy</a:t>
            </a:r>
            <a:r>
              <a:rPr lang="en-US" dirty="0" smtClean="0"/>
              <a:t> sugar derived from D- glucose</a:t>
            </a:r>
            <a:endParaRPr lang="en-US" dirty="0"/>
          </a:p>
          <a:p>
            <a:r>
              <a:rPr lang="en-US" dirty="0" err="1" smtClean="0"/>
              <a:t>Macrolactone</a:t>
            </a:r>
            <a:r>
              <a:rPr lang="en-US" dirty="0" smtClean="0"/>
              <a:t> </a:t>
            </a:r>
            <a:r>
              <a:rPr lang="en-US" dirty="0"/>
              <a:t>ring </a:t>
            </a:r>
            <a:r>
              <a:rPr lang="en-US" dirty="0" smtClean="0"/>
              <a:t>unstable </a:t>
            </a:r>
            <a:r>
              <a:rPr lang="en-US" dirty="0"/>
              <a:t>in gastric acid, so enteric coating can be used to deliver antibiotics to intestinal tract </a:t>
            </a:r>
            <a:r>
              <a:rPr lang="en-US" dirty="0" smtClean="0"/>
              <a:t> </a:t>
            </a:r>
            <a:r>
              <a:rPr lang="en-US" dirty="0"/>
              <a:t>readily absorbed.</a:t>
            </a:r>
          </a:p>
          <a:p>
            <a:r>
              <a:rPr lang="en-US" dirty="0"/>
              <a:t>Erythromycin and </a:t>
            </a:r>
            <a:r>
              <a:rPr lang="en-US" dirty="0" err="1" smtClean="0"/>
              <a:t>oleandomycin</a:t>
            </a:r>
            <a:r>
              <a:rPr lang="en-US" dirty="0" smtClean="0"/>
              <a:t> </a:t>
            </a:r>
            <a:r>
              <a:rPr lang="en-US" dirty="0"/>
              <a:t>have gram </a:t>
            </a:r>
            <a:r>
              <a:rPr lang="en-US" dirty="0" smtClean="0"/>
              <a:t>+ </a:t>
            </a:r>
            <a:r>
              <a:rPr lang="en-US" dirty="0"/>
              <a:t>spectra </a:t>
            </a:r>
            <a:endParaRPr lang="en-US" dirty="0" smtClean="0"/>
          </a:p>
          <a:p>
            <a:r>
              <a:rPr lang="en-US" dirty="0" smtClean="0"/>
              <a:t>erythromycin </a:t>
            </a:r>
            <a:r>
              <a:rPr lang="en-US" dirty="0"/>
              <a:t>is slightly more active than </a:t>
            </a:r>
            <a:r>
              <a:rPr lang="en-US" dirty="0" err="1" smtClean="0"/>
              <a:t>oleandomycin</a:t>
            </a:r>
            <a:r>
              <a:rPr lang="en-US" dirty="0"/>
              <a:t>.</a:t>
            </a:r>
          </a:p>
        </p:txBody>
      </p:sp>
      <p:sp>
        <p:nvSpPr>
          <p:cNvPr id="4" name="Slide Number Placeholder 3"/>
          <p:cNvSpPr>
            <a:spLocks noGrp="1"/>
          </p:cNvSpPr>
          <p:nvPr>
            <p:ph type="sldNum" sz="quarter" idx="12"/>
          </p:nvPr>
        </p:nvSpPr>
        <p:spPr/>
        <p:txBody>
          <a:bodyPr/>
          <a:lstStyle/>
          <a:p>
            <a:fld id="{17CF8FDF-6E7A-46CF-BF4A-F87DF872FC3D}"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dirty="0"/>
              <a:t>These antibiotics are primarily used to treat pneumococcal and hemolytic streptococcal infections. </a:t>
            </a:r>
            <a:endParaRPr lang="en-US" dirty="0" smtClean="0"/>
          </a:p>
          <a:p>
            <a:r>
              <a:rPr lang="en-US" dirty="0" smtClean="0">
                <a:hlinkClick r:id="rId2"/>
              </a:rPr>
              <a:t>Ref: Therapeutic Areas II: Cancer, Infectious Diseases, Inflammation &amp; Immunology and Dermatology</a:t>
            </a:r>
            <a:r>
              <a:rPr lang="en-US" dirty="0" smtClean="0"/>
              <a:t>. T. Kaneko, ...T.V. Magee, in </a:t>
            </a:r>
            <a:r>
              <a:rPr lang="en-US" sz="2200" dirty="0" smtClean="0">
                <a:hlinkClick r:id="rId3"/>
              </a:rPr>
              <a:t>Comprehensive Medicinal Chemistry II</a:t>
            </a:r>
            <a:r>
              <a:rPr lang="en-US" dirty="0" smtClean="0"/>
              <a:t>, 2007)</a:t>
            </a:r>
          </a:p>
          <a:p>
            <a:r>
              <a:rPr lang="en-US" dirty="0" smtClean="0"/>
              <a:t>widespread use catalyzed the emergence of </a:t>
            </a:r>
            <a:r>
              <a:rPr lang="en-US" dirty="0" err="1" smtClean="0"/>
              <a:t>macrolide</a:t>
            </a:r>
            <a:r>
              <a:rPr lang="en-US" dirty="0" smtClean="0"/>
              <a:t>-resistant strains, esp. among </a:t>
            </a:r>
            <a:r>
              <a:rPr lang="en-US" i="1" dirty="0" err="1" smtClean="0">
                <a:hlinkClick r:id="rId4" tooltip="Learn more about Streptococcus Pneumoniae from ScienceDirect's AI-generated Topic Pages"/>
              </a:rPr>
              <a:t>S.pneumoniae</a:t>
            </a:r>
            <a:r>
              <a:rPr lang="en-US" dirty="0" smtClean="0"/>
              <a:t>, </a:t>
            </a:r>
            <a:r>
              <a:rPr lang="en-US" i="1" dirty="0" err="1" smtClean="0">
                <a:hlinkClick r:id="rId5" tooltip="Learn more about Streptococcus pyogenes from ScienceDirect's AI-generated Topic Pages"/>
              </a:rPr>
              <a:t>S.pyogenes</a:t>
            </a:r>
            <a:r>
              <a:rPr lang="en-US" dirty="0" smtClean="0"/>
              <a:t>, and </a:t>
            </a:r>
            <a:r>
              <a:rPr lang="en-US" i="1" dirty="0" err="1" smtClean="0">
                <a:hlinkClick r:id="rId6" tooltip="Learn more about Staphylococcus Aureus from ScienceDirect's AI-generated Topic Pages"/>
              </a:rPr>
              <a:t>Stap</a:t>
            </a:r>
            <a:r>
              <a:rPr lang="en-US" i="1" dirty="0" smtClean="0">
                <a:hlinkClick r:id="rId6" tooltip="Learn more about Staphylococcus Aureus from ScienceDirect's AI-generated Topic Pages"/>
              </a:rPr>
              <a:t>. </a:t>
            </a:r>
            <a:r>
              <a:rPr lang="en-US" i="1" dirty="0" err="1" smtClean="0">
                <a:hlinkClick r:id="rId6" tooltip="Learn more about Staphylococcus Aureus from ScienceDirect's AI-generated Topic Pages"/>
              </a:rPr>
              <a:t>aureus</a:t>
            </a:r>
            <a:r>
              <a:rPr lang="en-US" dirty="0" smtClean="0"/>
              <a:t>.</a:t>
            </a:r>
          </a:p>
          <a:p>
            <a:r>
              <a:rPr lang="en-US" dirty="0" smtClean="0"/>
              <a:t> against these resistant pathogens, third-generation </a:t>
            </a:r>
            <a:r>
              <a:rPr lang="en-US" dirty="0" err="1" smtClean="0"/>
              <a:t>macrolides</a:t>
            </a:r>
            <a:r>
              <a:rPr lang="en-US" dirty="0" smtClean="0"/>
              <a:t>, represented by the </a:t>
            </a:r>
            <a:r>
              <a:rPr lang="en-US" dirty="0" err="1" smtClean="0">
                <a:hlinkClick r:id="rId7" tooltip="Learn more about Ketolide from ScienceDirect's AI-generated Topic Pages"/>
              </a:rPr>
              <a:t>ketolide</a:t>
            </a:r>
            <a:r>
              <a:rPr lang="en-US" dirty="0" smtClean="0"/>
              <a:t> </a:t>
            </a:r>
            <a:r>
              <a:rPr lang="en-US" dirty="0" err="1" smtClean="0">
                <a:hlinkClick r:id="rId8" tooltip="Learn more about Telithromycin from ScienceDirect's AI-generated Topic Pages"/>
              </a:rPr>
              <a:t>telithromycin</a:t>
            </a:r>
            <a:r>
              <a:rPr lang="en-US" dirty="0" smtClean="0"/>
              <a:t>, are being developed</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215"/>
            <a:ext cx="8229600" cy="914400"/>
          </a:xfrm>
        </p:spPr>
        <p:txBody>
          <a:bodyPr/>
          <a:lstStyle/>
          <a:p>
            <a:r>
              <a:rPr lang="en-US" sz="2400" b="1" dirty="0" err="1" smtClean="0"/>
              <a:t>Macrolides</a:t>
            </a:r>
            <a:endParaRPr lang="en-US" b="1" dirty="0"/>
          </a:p>
        </p:txBody>
      </p:sp>
      <p:sp>
        <p:nvSpPr>
          <p:cNvPr id="3" name="Content Placeholder 2"/>
          <p:cNvSpPr>
            <a:spLocks noGrp="1"/>
          </p:cNvSpPr>
          <p:nvPr>
            <p:ph idx="1"/>
          </p:nvPr>
        </p:nvSpPr>
        <p:spPr>
          <a:xfrm>
            <a:off x="457200" y="1735455"/>
            <a:ext cx="8229600" cy="4589145"/>
          </a:xfrm>
        </p:spPr>
        <p:txBody>
          <a:bodyPr>
            <a:normAutofit/>
          </a:bodyPr>
          <a:lstStyle/>
          <a:p>
            <a:r>
              <a:rPr lang="en-US" dirty="0" err="1" smtClean="0"/>
              <a:t>Azithromycin</a:t>
            </a:r>
            <a:r>
              <a:rPr lang="en-US" dirty="0" smtClean="0"/>
              <a:t> inhibited tumor-sphere formation in a wide-variety of cell lines derived from many different tumor types, including ER(−) breast cancer, ovarian, lung, pancreatic, and prostate cancer, as well as melanoma </a:t>
            </a:r>
          </a:p>
          <a:p>
            <a:r>
              <a:rPr lang="en-US" dirty="0" smtClean="0"/>
              <a:t>a single concentration of 250 </a:t>
            </a:r>
            <a:r>
              <a:rPr lang="en-US" dirty="0" err="1" smtClean="0"/>
              <a:t>μM</a:t>
            </a:r>
            <a:r>
              <a:rPr lang="en-US" dirty="0" smtClean="0"/>
              <a:t> was used</a:t>
            </a:r>
          </a:p>
          <a:p>
            <a:r>
              <a:rPr lang="en-US" dirty="0" smtClean="0"/>
              <a:t>Thus, </a:t>
            </a:r>
            <a:r>
              <a:rPr lang="en-US" dirty="0" err="1" smtClean="0"/>
              <a:t>azithromycin</a:t>
            </a:r>
            <a:r>
              <a:rPr lang="en-US" dirty="0" smtClean="0"/>
              <a:t> was effective against tumor-sphere formation in all 10 cell lines tested.</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clinical trials with </a:t>
            </a:r>
            <a:r>
              <a:rPr lang="en-US" b="1" dirty="0" err="1" smtClean="0"/>
              <a:t>doxycycline</a:t>
            </a:r>
            <a:r>
              <a:rPr lang="en-US" b="1" dirty="0" smtClean="0"/>
              <a:t> &amp; </a:t>
            </a:r>
            <a:r>
              <a:rPr lang="en-US" b="1" dirty="0" err="1" smtClean="0"/>
              <a:t>azithromycin</a:t>
            </a:r>
            <a:r>
              <a:rPr lang="en-US" b="1" dirty="0" smtClean="0"/>
              <a:t> </a:t>
            </a:r>
            <a:r>
              <a:rPr lang="en-US" dirty="0" smtClean="0"/>
              <a:t>have shown positive therapeutic effects in cancer patients, although their ability to eradicate cancer stem cells was not yet appreciated, in 12 different cancer cell lines, across different tumor types (breast, ovarian, prostate, lung, pancreatic, melanoma, and </a:t>
            </a:r>
            <a:r>
              <a:rPr lang="en-US" dirty="0" err="1" smtClean="0"/>
              <a:t>glioblastoma</a:t>
            </a:r>
            <a:r>
              <a:rPr lang="en-US" dirty="0" smtClean="0"/>
              <a:t> (brain)). </a:t>
            </a:r>
          </a:p>
          <a:p>
            <a:r>
              <a:rPr lang="en-US" dirty="0" smtClean="0"/>
              <a:t>These </a:t>
            </a:r>
            <a:r>
              <a:rPr lang="en-US" b="1" dirty="0" err="1" smtClean="0"/>
              <a:t>mitochondrially</a:t>
            </a:r>
            <a:r>
              <a:rPr lang="en-US" b="1" dirty="0" smtClean="0"/>
              <a:t>-targeted antibiotics </a:t>
            </a:r>
            <a:r>
              <a:rPr lang="en-US" dirty="0" smtClean="0"/>
              <a:t>should also be considered for prevention studies, specifically focused on the prevention of tumor recurrence and distant metastasis</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658112"/>
          </a:xfrm>
        </p:spPr>
        <p:txBody>
          <a:bodyPr>
            <a:normAutofit/>
          </a:bodyPr>
          <a:lstStyle/>
          <a:p>
            <a:pPr algn="ctr"/>
            <a:r>
              <a:rPr lang="en-US" b="1" u="heavy" dirty="0"/>
              <a:t>Types of cancer</a:t>
            </a:r>
            <a:r>
              <a:rPr lang="en-US" b="1" dirty="0"/>
              <a:t>:</a:t>
            </a:r>
            <a:br>
              <a:rPr lang="en-US" b="1" dirty="0"/>
            </a:br>
            <a:endParaRPr lang="en-US" dirty="0"/>
          </a:p>
        </p:txBody>
      </p:sp>
      <p:sp>
        <p:nvSpPr>
          <p:cNvPr id="3" name="Content Placeholder 2"/>
          <p:cNvSpPr>
            <a:spLocks noGrp="1"/>
          </p:cNvSpPr>
          <p:nvPr>
            <p:ph idx="1"/>
          </p:nvPr>
        </p:nvSpPr>
        <p:spPr>
          <a:xfrm>
            <a:off x="457200" y="1828800"/>
            <a:ext cx="8229600" cy="4572000"/>
          </a:xfrm>
        </p:spPr>
        <p:txBody>
          <a:bodyPr>
            <a:normAutofit lnSpcReduction="10000"/>
          </a:bodyPr>
          <a:lstStyle/>
          <a:p>
            <a:pPr marL="0" indent="0">
              <a:buNone/>
            </a:pPr>
            <a:r>
              <a:rPr lang="en-US" dirty="0" smtClean="0"/>
              <a:t> 4  </a:t>
            </a:r>
            <a:r>
              <a:rPr lang="en-US" dirty="0"/>
              <a:t>main types of cancer;</a:t>
            </a:r>
          </a:p>
          <a:p>
            <a:pPr lvl="0"/>
            <a:r>
              <a:rPr lang="en-US" b="1" dirty="0"/>
              <a:t>Carcinomas:</a:t>
            </a:r>
          </a:p>
          <a:p>
            <a:pPr marL="0" indent="0">
              <a:buNone/>
            </a:pPr>
            <a:r>
              <a:rPr lang="en-US" dirty="0" smtClean="0"/>
              <a:t>    Carcinomas </a:t>
            </a:r>
            <a:r>
              <a:rPr lang="en-US" dirty="0"/>
              <a:t>are the types of cancer that affect the skin, mucous membrane, glands, and other organs.</a:t>
            </a:r>
          </a:p>
          <a:p>
            <a:pPr lvl="0"/>
            <a:r>
              <a:rPr lang="en-US" b="1" dirty="0"/>
              <a:t>Leukemia:</a:t>
            </a:r>
          </a:p>
          <a:p>
            <a:pPr marL="0" indent="0">
              <a:buNone/>
            </a:pPr>
            <a:r>
              <a:rPr lang="en-US" dirty="0" smtClean="0"/>
              <a:t>    blood </a:t>
            </a:r>
            <a:r>
              <a:rPr lang="en-US" dirty="0"/>
              <a:t>cancers.</a:t>
            </a:r>
          </a:p>
          <a:p>
            <a:pPr lvl="0"/>
            <a:r>
              <a:rPr lang="en-US" b="1" dirty="0"/>
              <a:t>Sarcomas:</a:t>
            </a:r>
          </a:p>
          <a:p>
            <a:pPr marL="0" indent="0">
              <a:buNone/>
            </a:pPr>
            <a:r>
              <a:rPr lang="en-US" dirty="0" smtClean="0"/>
              <a:t>    affect </a:t>
            </a:r>
            <a:r>
              <a:rPr lang="en-US" dirty="0"/>
              <a:t>the muscles, connective tissues and bones.</a:t>
            </a:r>
          </a:p>
          <a:p>
            <a:pPr lvl="0"/>
            <a:r>
              <a:rPr lang="en-US" b="1" dirty="0"/>
              <a:t>Lymphomas:</a:t>
            </a:r>
          </a:p>
          <a:p>
            <a:pPr marL="0" indent="0">
              <a:buNone/>
            </a:pPr>
            <a:r>
              <a:rPr lang="en-US" dirty="0" smtClean="0"/>
              <a:t>    affect </a:t>
            </a:r>
            <a:r>
              <a:rPr lang="en-US" dirty="0"/>
              <a:t>the lymphatic system.</a:t>
            </a:r>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dirty="0" smtClean="0"/>
              <a:t>Extensive preclinical and clinical data demonstrate a potential role for </a:t>
            </a:r>
            <a:r>
              <a:rPr lang="en-US" b="1" dirty="0" err="1" smtClean="0"/>
              <a:t>Clarithromycin</a:t>
            </a:r>
            <a:r>
              <a:rPr lang="en-US" dirty="0" smtClean="0"/>
              <a:t> (CAM) to treat various </a:t>
            </a:r>
            <a:r>
              <a:rPr lang="en-US" dirty="0" err="1" smtClean="0"/>
              <a:t>tumours</a:t>
            </a:r>
            <a:r>
              <a:rPr lang="en-US" dirty="0" smtClean="0"/>
              <a:t> in combination with conventional treatment. </a:t>
            </a:r>
          </a:p>
          <a:p>
            <a:r>
              <a:rPr lang="en-US" dirty="0" smtClean="0"/>
              <a:t>mechanisms of anti-</a:t>
            </a:r>
            <a:r>
              <a:rPr lang="en-US" dirty="0" err="1" smtClean="0"/>
              <a:t>tumour</a:t>
            </a:r>
            <a:r>
              <a:rPr lang="en-US" dirty="0" smtClean="0"/>
              <a:t> activity include prolonged reduction of pro-inflammatory cytokines, </a:t>
            </a:r>
            <a:r>
              <a:rPr lang="en-US" dirty="0" err="1" smtClean="0"/>
              <a:t>autophagy</a:t>
            </a:r>
            <a:r>
              <a:rPr lang="en-US" dirty="0" smtClean="0"/>
              <a:t> inhibition, and anti-angiogenesis</a:t>
            </a:r>
          </a:p>
          <a:p>
            <a:r>
              <a:rPr lang="en-US" dirty="0" smtClean="0"/>
              <a:t> clinical evidence supporting the role of CAM in cancer to justify use of CAM in many </a:t>
            </a:r>
            <a:r>
              <a:rPr lang="en-US" dirty="0" err="1" smtClean="0"/>
              <a:t>tumour</a:t>
            </a:r>
            <a:r>
              <a:rPr lang="en-US" dirty="0" smtClean="0"/>
              <a:t> types</a:t>
            </a:r>
          </a:p>
          <a:p>
            <a:r>
              <a:rPr lang="en-US" dirty="0" smtClean="0"/>
              <a:t>multiple myeloma, lymphoma, chronic myeloid </a:t>
            </a:r>
            <a:r>
              <a:rPr lang="en-US" dirty="0" err="1" smtClean="0"/>
              <a:t>leukaemia</a:t>
            </a:r>
            <a:r>
              <a:rPr lang="en-US" dirty="0" smtClean="0"/>
              <a:t> (CML), and lung cancer having the highest level of evidence. </a:t>
            </a:r>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685800"/>
            <a:ext cx="8229600" cy="6172200"/>
          </a:xfrm>
        </p:spPr>
        <p:txBody>
          <a:bodyPr>
            <a:normAutofit fontScale="70000" lnSpcReduction="20000"/>
          </a:bodyPr>
          <a:lstStyle/>
          <a:p>
            <a:endParaRPr lang="en-US" dirty="0" smtClean="0"/>
          </a:p>
          <a:p>
            <a:endParaRPr lang="en-US" dirty="0" smtClean="0"/>
          </a:p>
          <a:p>
            <a:endParaRPr lang="en-US" dirty="0" smtClean="0"/>
          </a:p>
          <a:p>
            <a:endParaRPr lang="en-US" sz="3100" dirty="0" smtClean="0"/>
          </a:p>
          <a:p>
            <a:r>
              <a:rPr lang="en-US" sz="3100" dirty="0" smtClean="0"/>
              <a:t>CAM alone was able to significantly delay the growth of Lewis lung carcinoma and reduce the number of </a:t>
            </a:r>
            <a:r>
              <a:rPr lang="en-US" sz="3100" dirty="0" err="1" smtClean="0"/>
              <a:t>tumour</a:t>
            </a:r>
            <a:r>
              <a:rPr lang="en-US" sz="3100" dirty="0" smtClean="0"/>
              <a:t> nodules in C57BL/6 mice, </a:t>
            </a:r>
          </a:p>
          <a:p>
            <a:r>
              <a:rPr lang="en-US" sz="3100" dirty="0" smtClean="0"/>
              <a:t>with a dose of 10 mg/kg/day being most effective in inducing antitumor effects </a:t>
            </a:r>
          </a:p>
          <a:p>
            <a:r>
              <a:rPr lang="en-US" sz="3100" dirty="0" smtClean="0"/>
              <a:t>In a B16BL6 melanoma model, CAM was administered at 50 mg/kg/day </a:t>
            </a:r>
          </a:p>
          <a:p>
            <a:r>
              <a:rPr lang="en-US" sz="3100" dirty="0" smtClean="0"/>
              <a:t>this reduced the size of melanoma </a:t>
            </a:r>
            <a:r>
              <a:rPr lang="en-US" sz="3100" dirty="0" err="1" smtClean="0"/>
              <a:t>tumours</a:t>
            </a:r>
            <a:r>
              <a:rPr lang="en-US" sz="3100" dirty="0" smtClean="0"/>
              <a:t> by increasing apoptosis of </a:t>
            </a:r>
            <a:r>
              <a:rPr lang="en-US" sz="3100" dirty="0" err="1" smtClean="0"/>
              <a:t>tumour</a:t>
            </a:r>
            <a:r>
              <a:rPr lang="en-US" sz="3100" dirty="0" smtClean="0"/>
              <a:t> cells and significantly suppressing pulmonary metastases </a:t>
            </a:r>
          </a:p>
          <a:p>
            <a:r>
              <a:rPr lang="en-US" sz="3100" dirty="0" smtClean="0"/>
              <a:t>In a BALB/c </a:t>
            </a:r>
            <a:r>
              <a:rPr lang="en-US" sz="3100" dirty="0" err="1" smtClean="0"/>
              <a:t>murine</a:t>
            </a:r>
            <a:r>
              <a:rPr lang="en-US" sz="3100" dirty="0" smtClean="0"/>
              <a:t> B cell lymphoma cell line, CAM induced apoptosis which was demonstrated by the appearance of apoptotic bodies, DNA fragmentation, degeneration and detachment of the cells., expression of </a:t>
            </a:r>
            <a:r>
              <a:rPr lang="en-US" sz="3100" dirty="0" err="1" smtClean="0"/>
              <a:t>tumour</a:t>
            </a:r>
            <a:r>
              <a:rPr lang="en-US" sz="3100" dirty="0" smtClean="0"/>
              <a:t> necrosis factor receptor 1 (TNFR1), caspase-3, -8, -9</a:t>
            </a:r>
          </a:p>
          <a:p>
            <a:r>
              <a:rPr lang="en-US" sz="3100" dirty="0" smtClean="0"/>
              <a:t>suggested that apoptosis was induced through the </a:t>
            </a:r>
            <a:r>
              <a:rPr lang="en-US" sz="3100" dirty="0" err="1" smtClean="0"/>
              <a:t>tumour</a:t>
            </a:r>
            <a:r>
              <a:rPr lang="en-US" sz="3100" dirty="0" smtClean="0"/>
              <a:t> necrosis factor (TNF) system</a:t>
            </a:r>
            <a:endParaRPr lang="en-US" sz="3100"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CAM can inhibit </a:t>
            </a:r>
            <a:r>
              <a:rPr lang="en-US" dirty="0" err="1" smtClean="0"/>
              <a:t>tumour</a:t>
            </a:r>
            <a:r>
              <a:rPr lang="en-US" dirty="0" smtClean="0"/>
              <a:t>-induced angiogenesis in mice </a:t>
            </a:r>
          </a:p>
          <a:p>
            <a:r>
              <a:rPr lang="en-US" dirty="0" smtClean="0"/>
              <a:t> </a:t>
            </a:r>
            <a:r>
              <a:rPr lang="en-US" dirty="0" err="1" smtClean="0"/>
              <a:t>Tumours</a:t>
            </a:r>
            <a:r>
              <a:rPr lang="en-US" dirty="0" smtClean="0"/>
              <a:t> from mice treated with 50–100 mg/kg CAM had significantly lower vessel density than </a:t>
            </a:r>
            <a:r>
              <a:rPr lang="en-US" dirty="0" err="1" smtClean="0"/>
              <a:t>tumours</a:t>
            </a:r>
            <a:r>
              <a:rPr lang="en-US" dirty="0" smtClean="0"/>
              <a:t> from the control group in the Lewis lung cancer model and the B16BL6 melanoma model </a:t>
            </a:r>
          </a:p>
          <a:p>
            <a:r>
              <a:rPr lang="en-US" dirty="0" smtClean="0"/>
              <a:t> Endothelial tube formation was inhibited by CAM in a dose-dependent manner at concentrations greater than 10 </a:t>
            </a:r>
            <a:r>
              <a:rPr lang="en-US" dirty="0" err="1" smtClean="0"/>
              <a:t>microM</a:t>
            </a:r>
            <a:r>
              <a:rPr lang="en-US" dirty="0" smtClean="0"/>
              <a:t> </a:t>
            </a:r>
            <a:r>
              <a:rPr lang="en-US" i="1" dirty="0" smtClean="0"/>
              <a:t>in vitro </a:t>
            </a:r>
            <a:endParaRPr lang="en-US" dirty="0" smtClean="0"/>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fontAlgn="base">
              <a:buNone/>
            </a:pPr>
            <a:r>
              <a:rPr lang="en-US" dirty="0" smtClean="0"/>
              <a:t>      </a:t>
            </a:r>
            <a:r>
              <a:rPr lang="en-US" b="1" dirty="0" err="1" smtClean="0"/>
              <a:t>Clarithromycin</a:t>
            </a:r>
            <a:r>
              <a:rPr lang="en-US" b="1" dirty="0" smtClean="0"/>
              <a:t> Anti-Cancer Antibiotic by Jeffrey </a:t>
            </a:r>
            <a:r>
              <a:rPr lang="en-US" b="1" dirty="0" err="1" smtClean="0"/>
              <a:t>Dach</a:t>
            </a:r>
            <a:endParaRPr lang="en-US" b="1" dirty="0" smtClean="0"/>
          </a:p>
          <a:p>
            <a:pPr fontAlgn="base"/>
            <a:r>
              <a:rPr lang="en-US" dirty="0" smtClean="0"/>
              <a:t>Dr </a:t>
            </a:r>
            <a:r>
              <a:rPr lang="en-US" dirty="0" err="1" smtClean="0"/>
              <a:t>Lisanti’s</a:t>
            </a:r>
            <a:r>
              <a:rPr lang="en-US" dirty="0" smtClean="0"/>
              <a:t> Group reported in 2015 </a:t>
            </a:r>
            <a:r>
              <a:rPr lang="en-US" dirty="0" err="1" smtClean="0"/>
              <a:t>Oncotarget</a:t>
            </a:r>
            <a:r>
              <a:rPr lang="en-US" dirty="0" smtClean="0"/>
              <a:t> that common antibiotics such as erythromycin (</a:t>
            </a:r>
            <a:r>
              <a:rPr lang="en-US" dirty="0" err="1" smtClean="0"/>
              <a:t>clarithromycin</a:t>
            </a:r>
            <a:r>
              <a:rPr lang="en-US" dirty="0" smtClean="0"/>
              <a:t>) and </a:t>
            </a:r>
            <a:r>
              <a:rPr lang="en-US" dirty="0" err="1" smtClean="0"/>
              <a:t>doxycycline</a:t>
            </a:r>
            <a:r>
              <a:rPr lang="en-US" dirty="0" smtClean="0"/>
              <a:t> can be re-purposed as very effective anti-cancer agents  which </a:t>
            </a:r>
            <a:r>
              <a:rPr lang="en-US" i="1" dirty="0" smtClean="0"/>
              <a:t>“</a:t>
            </a:r>
            <a:r>
              <a:rPr lang="en-US" b="1" i="1" dirty="0" smtClean="0"/>
              <a:t>eradicate cancer stem cells</a:t>
            </a:r>
            <a:r>
              <a:rPr lang="en-US" i="1" dirty="0" smtClean="0"/>
              <a:t> “.</a:t>
            </a:r>
            <a:r>
              <a:rPr lang="en-US" dirty="0" smtClean="0"/>
              <a:t>  </a:t>
            </a:r>
          </a:p>
          <a:p>
            <a:pPr fontAlgn="base"/>
            <a:r>
              <a:rPr lang="en-US" dirty="0" smtClean="0"/>
              <a:t>these two antibiotics work by inhibiting ribosomal protein production in bacteria. </a:t>
            </a:r>
          </a:p>
          <a:p>
            <a:pPr fontAlgn="base"/>
            <a:r>
              <a:rPr lang="en-US" dirty="0" smtClean="0"/>
              <a:t>Similarly, they also inhibit mitochondrial ribosomal protein production in cancer cells which have mitochondria which look remarkably similar to bacteria.   </a:t>
            </a:r>
          </a:p>
          <a:p>
            <a:pPr fontAlgn="base"/>
            <a:r>
              <a:rPr lang="en-US" dirty="0" err="1" smtClean="0"/>
              <a:t>Doxycycline</a:t>
            </a:r>
            <a:r>
              <a:rPr lang="en-US" dirty="0" smtClean="0"/>
              <a:t> targets the small ribosome and </a:t>
            </a:r>
            <a:r>
              <a:rPr lang="en-US" dirty="0" err="1" smtClean="0"/>
              <a:t>clarithromycin</a:t>
            </a:r>
            <a:r>
              <a:rPr lang="en-US" dirty="0" smtClean="0"/>
              <a:t> targets the larger ribosome.  </a:t>
            </a:r>
          </a:p>
          <a:p>
            <a:pPr fontAlgn="base">
              <a:buNone/>
            </a:pPr>
            <a:r>
              <a:rPr lang="en-US" i="1" dirty="0" smtClean="0"/>
              <a:t>  (Ref: similarity of </a:t>
            </a:r>
            <a:r>
              <a:rPr lang="en-US" i="1" dirty="0" err="1" smtClean="0"/>
              <a:t>ribosomes</a:t>
            </a:r>
            <a:r>
              <a:rPr lang="en-US" i="1" dirty="0" smtClean="0"/>
              <a:t> for mitochondria and bacteria Courtesy of Lamb, </a:t>
            </a:r>
            <a:r>
              <a:rPr lang="en-US" i="1" dirty="0" err="1" smtClean="0"/>
              <a:t>Lisanti</a:t>
            </a:r>
            <a:r>
              <a:rPr lang="en-US" i="1" dirty="0" smtClean="0"/>
              <a:t> 2015 (4) ).</a:t>
            </a:r>
            <a:endParaRPr lang="en-US" dirty="0" smtClean="0"/>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smtClean="0"/>
              <a:t>Combined use of </a:t>
            </a:r>
            <a:r>
              <a:rPr lang="en-US" dirty="0" err="1" smtClean="0"/>
              <a:t>Doxycycline</a:t>
            </a:r>
            <a:r>
              <a:rPr lang="en-US" dirty="0" smtClean="0"/>
              <a:t> (tetracycline) and </a:t>
            </a:r>
            <a:r>
              <a:rPr lang="en-US" dirty="0" err="1" smtClean="0"/>
              <a:t>Clarithromycin</a:t>
            </a:r>
            <a:r>
              <a:rPr lang="en-US" dirty="0" smtClean="0"/>
              <a:t> (erythromycin), targeting both large and small </a:t>
            </a:r>
            <a:r>
              <a:rPr lang="en-US" dirty="0" err="1" smtClean="0"/>
              <a:t>ribosomes</a:t>
            </a:r>
            <a:r>
              <a:rPr lang="en-US" dirty="0" smtClean="0"/>
              <a:t>, provides more profound inhibition of mitochondrial protein production in cancer stem cells than either agent alone. </a:t>
            </a:r>
          </a:p>
          <a:p>
            <a:r>
              <a:rPr lang="en-US" dirty="0" smtClean="0"/>
              <a:t> The combination of </a:t>
            </a:r>
            <a:r>
              <a:rPr lang="en-US" dirty="0" err="1" smtClean="0"/>
              <a:t>Doxycycline</a:t>
            </a:r>
            <a:r>
              <a:rPr lang="en-US" dirty="0" smtClean="0"/>
              <a:t> plus </a:t>
            </a:r>
            <a:r>
              <a:rPr lang="en-US" dirty="0" err="1" smtClean="0"/>
              <a:t>Azithromycin</a:t>
            </a:r>
            <a:r>
              <a:rPr lang="en-US" dirty="0" smtClean="0"/>
              <a:t> was studied by the </a:t>
            </a:r>
            <a:r>
              <a:rPr lang="en-US" dirty="0" err="1" smtClean="0"/>
              <a:t>Lisanti</a:t>
            </a:r>
            <a:r>
              <a:rPr lang="en-US" dirty="0" smtClean="0"/>
              <a:t> group and published April 2019 showing this is indeed the case</a:t>
            </a:r>
          </a:p>
          <a:p>
            <a:r>
              <a:rPr lang="en-US" dirty="0" smtClean="0"/>
              <a:t>  However, the addition of vitamin C resulted in a lethal pro-oxidant effect rather than a </a:t>
            </a:r>
            <a:r>
              <a:rPr lang="en-US" dirty="0" err="1" smtClean="0"/>
              <a:t>glycolysis</a:t>
            </a:r>
            <a:r>
              <a:rPr lang="en-US" dirty="0" smtClean="0"/>
              <a:t> inhibition effect</a:t>
            </a:r>
          </a:p>
          <a:p>
            <a:r>
              <a:rPr lang="en-US" dirty="0" smtClean="0"/>
              <a:t>One might therefore speculate the addition of IV alpha-</a:t>
            </a:r>
            <a:r>
              <a:rPr lang="en-US" dirty="0" err="1" smtClean="0"/>
              <a:t>lipoic</a:t>
            </a:r>
            <a:r>
              <a:rPr lang="en-US" dirty="0" smtClean="0"/>
              <a:t> acid (600mg)  infused immediately after the IV vitamin C might be synergistic and potentiate this lethal effect on cancer stem cells. </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215"/>
            <a:ext cx="8229600" cy="1014730"/>
          </a:xfrm>
        </p:spPr>
        <p:txBody>
          <a:bodyPr/>
          <a:lstStyle/>
          <a:p>
            <a:pPr algn="ctr"/>
            <a:r>
              <a:rPr lang="en-US" b="1" dirty="0" err="1" smtClean="0"/>
              <a:t>Oleandomycin</a:t>
            </a:r>
            <a:r>
              <a:rPr lang="en-US" b="1" dirty="0"/>
              <a:t>:</a:t>
            </a:r>
          </a:p>
        </p:txBody>
      </p:sp>
      <p:sp>
        <p:nvSpPr>
          <p:cNvPr id="3" name="Content Placeholder 2"/>
          <p:cNvSpPr>
            <a:spLocks noGrp="1"/>
          </p:cNvSpPr>
          <p:nvPr>
            <p:ph idx="1"/>
          </p:nvPr>
        </p:nvSpPr>
        <p:spPr>
          <a:xfrm>
            <a:off x="457200" y="1821815"/>
            <a:ext cx="8229600" cy="4502785"/>
          </a:xfrm>
        </p:spPr>
        <p:txBody>
          <a:bodyPr/>
          <a:lstStyle/>
          <a:p>
            <a:r>
              <a:rPr lang="en-US" dirty="0" smtClean="0"/>
              <a:t>obtained </a:t>
            </a:r>
            <a:r>
              <a:rPr lang="en-US" dirty="0"/>
              <a:t>in 1954 from the strain of </a:t>
            </a:r>
            <a:r>
              <a:rPr lang="en-US" dirty="0" err="1"/>
              <a:t>Streptomyces</a:t>
            </a:r>
            <a:r>
              <a:rPr lang="en-US" dirty="0"/>
              <a:t> </a:t>
            </a:r>
            <a:r>
              <a:rPr lang="en-US" dirty="0" err="1"/>
              <a:t>antibioticus</a:t>
            </a:r>
            <a:r>
              <a:rPr lang="en-US" dirty="0" smtClean="0"/>
              <a:t>.</a:t>
            </a:r>
          </a:p>
          <a:p>
            <a:r>
              <a:rPr lang="en-US" dirty="0" smtClean="0"/>
              <a:t> </a:t>
            </a:r>
            <a:r>
              <a:rPr lang="en-US" dirty="0"/>
              <a:t>Insoluble tri-acetyl ester of </a:t>
            </a:r>
            <a:r>
              <a:rPr lang="en-US" dirty="0" err="1" smtClean="0"/>
              <a:t>oleondamycin</a:t>
            </a:r>
            <a:r>
              <a:rPr lang="en-US" dirty="0" smtClean="0"/>
              <a:t> </a:t>
            </a:r>
            <a:r>
              <a:rPr lang="en-US" dirty="0"/>
              <a:t>is available for oral administration.</a:t>
            </a:r>
          </a:p>
          <a:p>
            <a:r>
              <a:rPr lang="en-US" dirty="0" smtClean="0"/>
              <a:t>usual </a:t>
            </a:r>
            <a:r>
              <a:rPr lang="en-US" dirty="0"/>
              <a:t>dose is 250 to 500mg orally 4 times a day.</a:t>
            </a:r>
          </a:p>
          <a:p>
            <a:r>
              <a:rPr lang="en-US" dirty="0" err="1"/>
              <a:t>Macrolide</a:t>
            </a:r>
            <a:r>
              <a:rPr lang="en-US" dirty="0"/>
              <a:t> compounds showing anti-cancerous activity through </a:t>
            </a:r>
            <a:r>
              <a:rPr lang="en-US" dirty="0" err="1"/>
              <a:t>cytotoxicity</a:t>
            </a:r>
            <a:r>
              <a:rPr lang="en-US" dirty="0"/>
              <a:t>.</a:t>
            </a:r>
          </a:p>
        </p:txBody>
      </p:sp>
      <p:sp>
        <p:nvSpPr>
          <p:cNvPr id="4" name="Slide Number Placeholder 3"/>
          <p:cNvSpPr>
            <a:spLocks noGrp="1"/>
          </p:cNvSpPr>
          <p:nvPr>
            <p:ph type="sldNum" sz="quarter" idx="12"/>
          </p:nvPr>
        </p:nvSpPr>
        <p:spPr/>
        <p:txBody>
          <a:bodyPr/>
          <a:lstStyle/>
          <a:p>
            <a:fld id="{17CF8FDF-6E7A-46CF-BF4A-F87DF872FC3D}"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err="1" smtClean="0"/>
              <a:t>Bryostatins</a:t>
            </a:r>
            <a:r>
              <a:rPr lang="en-US" b="1" dirty="0" smtClean="0"/>
              <a:t>:</a:t>
            </a:r>
            <a:endParaRPr lang="en-US" b="1" dirty="0"/>
          </a:p>
        </p:txBody>
      </p:sp>
      <p:sp>
        <p:nvSpPr>
          <p:cNvPr id="3" name="Content Placeholder 2"/>
          <p:cNvSpPr>
            <a:spLocks noGrp="1"/>
          </p:cNvSpPr>
          <p:nvPr>
            <p:ph idx="1"/>
          </p:nvPr>
        </p:nvSpPr>
        <p:spPr/>
        <p:txBody>
          <a:bodyPr>
            <a:normAutofit/>
          </a:bodyPr>
          <a:lstStyle/>
          <a:p>
            <a:r>
              <a:rPr lang="en-US" dirty="0" smtClean="0"/>
              <a:t>a group of </a:t>
            </a:r>
            <a:r>
              <a:rPr lang="en-US" dirty="0" err="1" smtClean="0">
                <a:hlinkClick r:id="rId2" tooltip="Macrolide"/>
              </a:rPr>
              <a:t>macrolide</a:t>
            </a:r>
            <a:r>
              <a:rPr lang="en-US" dirty="0" smtClean="0"/>
              <a:t> </a:t>
            </a:r>
            <a:r>
              <a:rPr lang="en-US" dirty="0" smtClean="0">
                <a:hlinkClick r:id="rId3" tooltip="Lactone"/>
              </a:rPr>
              <a:t>lactones</a:t>
            </a:r>
            <a:r>
              <a:rPr lang="en-US" dirty="0" smtClean="0"/>
              <a:t> from the marine organism </a:t>
            </a:r>
            <a:r>
              <a:rPr lang="en-US" i="1" dirty="0" err="1" smtClean="0">
                <a:hlinkClick r:id="rId4" tooltip="Bugula neritina"/>
              </a:rPr>
              <a:t>Bugula</a:t>
            </a:r>
            <a:r>
              <a:rPr lang="en-US" i="1" dirty="0" smtClean="0">
                <a:hlinkClick r:id="rId4" tooltip="Bugula neritina"/>
              </a:rPr>
              <a:t> </a:t>
            </a:r>
            <a:r>
              <a:rPr lang="en-US" i="1" dirty="0" err="1" smtClean="0">
                <a:hlinkClick r:id="rId4" tooltip="Bugula neritina"/>
              </a:rPr>
              <a:t>neritina</a:t>
            </a:r>
            <a:endParaRPr lang="en-US" dirty="0" smtClean="0"/>
          </a:p>
          <a:p>
            <a:r>
              <a:rPr lang="en-US" dirty="0" smtClean="0"/>
              <a:t> showed </a:t>
            </a:r>
            <a:r>
              <a:rPr lang="en-US" dirty="0"/>
              <a:t>advantages in clinical trials against leukemia </a:t>
            </a:r>
            <a:r>
              <a:rPr lang="en-US" dirty="0" smtClean="0"/>
              <a:t>in </a:t>
            </a:r>
            <a:r>
              <a:rPr lang="en-US" dirty="0"/>
              <a:t>combination with antimicrobial drugs.</a:t>
            </a:r>
          </a:p>
          <a:p>
            <a:r>
              <a:rPr lang="en-US" dirty="0" smtClean="0"/>
              <a:t>cell </a:t>
            </a:r>
            <a:r>
              <a:rPr lang="en-US" dirty="0"/>
              <a:t>growth inhibiting activity on specific </a:t>
            </a:r>
            <a:r>
              <a:rPr lang="en-US" dirty="0" err="1"/>
              <a:t>anticancerous</a:t>
            </a:r>
            <a:r>
              <a:rPr lang="en-US" dirty="0"/>
              <a:t> </a:t>
            </a:r>
            <a:r>
              <a:rPr lang="en-US" dirty="0" smtClean="0"/>
              <a:t>cells </a:t>
            </a:r>
          </a:p>
          <a:p>
            <a:r>
              <a:rPr lang="en-US" dirty="0" smtClean="0"/>
              <a:t>potent modulators of </a:t>
            </a:r>
            <a:r>
              <a:rPr lang="en-US" dirty="0" smtClean="0">
                <a:hlinkClick r:id="rId5" tooltip="Protein kinase C"/>
              </a:rPr>
              <a:t>protein </a:t>
            </a:r>
            <a:r>
              <a:rPr lang="en-US" dirty="0" err="1" smtClean="0">
                <a:hlinkClick r:id="rId5" tooltip="Protein kinase C"/>
              </a:rPr>
              <a:t>kinase</a:t>
            </a:r>
            <a:r>
              <a:rPr lang="en-US" dirty="0" smtClean="0">
                <a:hlinkClick r:id="rId5" tooltip="Protein kinase C"/>
              </a:rPr>
              <a:t> C</a:t>
            </a:r>
            <a:endParaRPr lang="en-US" dirty="0" smtClean="0"/>
          </a:p>
          <a:p>
            <a:pPr>
              <a:buNone/>
            </a:pPr>
            <a:endParaRPr lang="en-US" dirty="0" smtClean="0"/>
          </a:p>
          <a:p>
            <a:pPr>
              <a:buNone/>
            </a:pPr>
            <a:r>
              <a:rPr lang="en-US" dirty="0" smtClean="0"/>
              <a:t>  </a:t>
            </a:r>
            <a:r>
              <a:rPr lang="en-US" sz="1800" dirty="0" smtClean="0"/>
              <a:t>(Ref: JL Hartwell’s anticancer drug discovery group at the National Cancer Institute (NCI) by </a:t>
            </a:r>
            <a:r>
              <a:rPr lang="en-US" sz="1800" dirty="0" smtClean="0">
                <a:hlinkClick r:id="rId6" tooltip="Jack Rudloe"/>
              </a:rPr>
              <a:t>Jack </a:t>
            </a:r>
            <a:r>
              <a:rPr lang="en-US" sz="1800" dirty="0" err="1" smtClean="0">
                <a:hlinkClick r:id="rId6" tooltip="Jack Rudloe"/>
              </a:rPr>
              <a:t>Rudloe</a:t>
            </a:r>
            <a:r>
              <a:rPr lang="en-US" sz="1800" dirty="0" smtClean="0"/>
              <a:t>) </a:t>
            </a:r>
            <a:endParaRPr lang="en-US" sz="1800"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err="1" smtClean="0"/>
              <a:t>bryostatin</a:t>
            </a:r>
            <a:r>
              <a:rPr lang="en-US" dirty="0" smtClean="0"/>
              <a:t> alone and in combination with other agents used in both solid tumors and blood tumors</a:t>
            </a:r>
            <a:endParaRPr lang="en-US" baseline="30000" dirty="0" smtClean="0"/>
          </a:p>
          <a:p>
            <a:r>
              <a:rPr lang="en-US" b="1" i="1" dirty="0" err="1" smtClean="0"/>
              <a:t>bryostatin</a:t>
            </a:r>
            <a:r>
              <a:rPr lang="en-US" b="1" i="1" dirty="0" smtClean="0"/>
              <a:t> 1</a:t>
            </a:r>
            <a:r>
              <a:rPr lang="en-US" dirty="0" smtClean="0"/>
              <a:t>A </a:t>
            </a:r>
            <a:r>
              <a:rPr lang="en-US" dirty="0" err="1" smtClean="0"/>
              <a:t>macrocyclic</a:t>
            </a:r>
            <a:r>
              <a:rPr lang="en-US" dirty="0" smtClean="0"/>
              <a:t> </a:t>
            </a:r>
            <a:r>
              <a:rPr lang="en-US" dirty="0" err="1" smtClean="0"/>
              <a:t>lactone</a:t>
            </a:r>
            <a:r>
              <a:rPr lang="en-US" dirty="0" smtClean="0"/>
              <a:t> isolated from the </a:t>
            </a:r>
            <a:r>
              <a:rPr lang="en-US" dirty="0" err="1" smtClean="0"/>
              <a:t>bryozoan</a:t>
            </a:r>
            <a:r>
              <a:rPr lang="en-US" dirty="0" smtClean="0"/>
              <a:t> </a:t>
            </a:r>
            <a:r>
              <a:rPr lang="en-US" dirty="0" err="1" smtClean="0"/>
              <a:t>Bugula</a:t>
            </a:r>
            <a:r>
              <a:rPr lang="en-US" dirty="0" smtClean="0"/>
              <a:t> </a:t>
            </a:r>
            <a:r>
              <a:rPr lang="en-US" dirty="0" err="1" smtClean="0"/>
              <a:t>neritina</a:t>
            </a:r>
            <a:r>
              <a:rPr lang="en-US" dirty="0" smtClean="0"/>
              <a:t> with </a:t>
            </a:r>
            <a:r>
              <a:rPr lang="en-US" dirty="0" err="1" smtClean="0"/>
              <a:t>antineoplastic</a:t>
            </a:r>
            <a:r>
              <a:rPr lang="en-US" dirty="0" smtClean="0"/>
              <a:t> activity. Bryostatin-1 binds to and inhibits the cell-signaling enzyme protein </a:t>
            </a:r>
            <a:r>
              <a:rPr lang="en-US" dirty="0" err="1" smtClean="0"/>
              <a:t>kinase</a:t>
            </a:r>
            <a:r>
              <a:rPr lang="en-US" dirty="0" smtClean="0"/>
              <a:t> C, </a:t>
            </a:r>
          </a:p>
          <a:p>
            <a:r>
              <a:rPr lang="en-US" dirty="0" smtClean="0"/>
              <a:t>resulting in the inhibition of tumor cell proliferation, the promotion of tumor cell differentiation</a:t>
            </a:r>
          </a:p>
          <a:p>
            <a:r>
              <a:rPr lang="en-US" dirty="0" smtClean="0"/>
              <a:t> induction of tumor cell apoptosis</a:t>
            </a:r>
          </a:p>
          <a:p>
            <a:r>
              <a:rPr lang="en-US" dirty="0" smtClean="0"/>
              <a:t>may act synergistically with other chemotherapeutic agents.</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a:t>Rifamycin:</a:t>
            </a:r>
          </a:p>
        </p:txBody>
      </p:sp>
      <p:sp>
        <p:nvSpPr>
          <p:cNvPr id="3" name="Content Placeholder 2"/>
          <p:cNvSpPr>
            <a:spLocks noGrp="1"/>
          </p:cNvSpPr>
          <p:nvPr>
            <p:ph idx="1"/>
          </p:nvPr>
        </p:nvSpPr>
        <p:spPr/>
        <p:txBody>
          <a:bodyPr>
            <a:normAutofit fontScale="90000"/>
          </a:bodyPr>
          <a:lstStyle/>
          <a:p>
            <a:r>
              <a:rPr lang="en-US" dirty="0" smtClean="0"/>
              <a:t>a </a:t>
            </a:r>
            <a:r>
              <a:rPr lang="en-US" dirty="0"/>
              <a:t>group of antibiotics synthesized by bacteria.</a:t>
            </a:r>
          </a:p>
          <a:p>
            <a:pPr algn="ctr"/>
            <a:r>
              <a:rPr lang="en-US" b="1" i="1" u="sng" dirty="0" err="1">
                <a:solidFill>
                  <a:schemeClr val="accent1"/>
                </a:solidFill>
              </a:rPr>
              <a:t>Rifampicin</a:t>
            </a:r>
            <a:r>
              <a:rPr lang="en-US" b="1" i="1" u="sng" dirty="0">
                <a:solidFill>
                  <a:schemeClr val="accent1"/>
                </a:solidFill>
              </a:rPr>
              <a:t>/</a:t>
            </a:r>
            <a:r>
              <a:rPr lang="en-US" b="1" i="1" u="sng" dirty="0" err="1">
                <a:solidFill>
                  <a:schemeClr val="accent1"/>
                </a:solidFill>
              </a:rPr>
              <a:t>Rifampin</a:t>
            </a:r>
            <a:r>
              <a:rPr lang="en-US" b="1" i="1" u="sng" dirty="0">
                <a:solidFill>
                  <a:schemeClr val="accent1"/>
                </a:solidFill>
              </a:rPr>
              <a:t>:</a:t>
            </a:r>
          </a:p>
          <a:p>
            <a:r>
              <a:rPr lang="en-US" dirty="0" err="1"/>
              <a:t>Rifampicin</a:t>
            </a:r>
            <a:r>
              <a:rPr lang="en-US" dirty="0"/>
              <a:t>/</a:t>
            </a:r>
            <a:r>
              <a:rPr lang="en-US" dirty="0" err="1"/>
              <a:t>Rifampin</a:t>
            </a:r>
            <a:r>
              <a:rPr lang="en-US" dirty="0"/>
              <a:t> is a </a:t>
            </a:r>
            <a:r>
              <a:rPr lang="en-US" dirty="0" err="1"/>
              <a:t>semisynthetic</a:t>
            </a:r>
            <a:r>
              <a:rPr lang="en-US" dirty="0"/>
              <a:t> antibiotic derived from </a:t>
            </a:r>
            <a:r>
              <a:rPr lang="en-US" dirty="0" err="1"/>
              <a:t>rifamycin</a:t>
            </a:r>
            <a:r>
              <a:rPr lang="en-US" dirty="0"/>
              <a:t> B, a metabolite </a:t>
            </a:r>
            <a:r>
              <a:rPr lang="en-US" dirty="0" smtClean="0"/>
              <a:t>of </a:t>
            </a:r>
            <a:r>
              <a:rPr lang="en-US" dirty="0" err="1" smtClean="0"/>
              <a:t>Streptomyces</a:t>
            </a:r>
            <a:r>
              <a:rPr lang="en-US" dirty="0" smtClean="0"/>
              <a:t> </a:t>
            </a:r>
            <a:r>
              <a:rPr lang="en-US" dirty="0" err="1" smtClean="0"/>
              <a:t>mediterranei</a:t>
            </a:r>
            <a:endParaRPr lang="en-US" dirty="0" smtClean="0"/>
          </a:p>
          <a:p>
            <a:r>
              <a:rPr lang="en-US" dirty="0" smtClean="0"/>
              <a:t> </a:t>
            </a:r>
            <a:r>
              <a:rPr lang="en-US" dirty="0" err="1"/>
              <a:t>macrocyclic</a:t>
            </a:r>
            <a:r>
              <a:rPr lang="en-US" dirty="0"/>
              <a:t> </a:t>
            </a:r>
            <a:r>
              <a:rPr lang="en-US" dirty="0" err="1"/>
              <a:t>lactam</a:t>
            </a:r>
            <a:r>
              <a:rPr lang="en-US" dirty="0"/>
              <a:t> structure.</a:t>
            </a:r>
          </a:p>
          <a:p>
            <a:r>
              <a:rPr lang="en-US" dirty="0" smtClean="0"/>
              <a:t>inhibits </a:t>
            </a:r>
            <a:r>
              <a:rPr lang="en-US" dirty="0"/>
              <a:t>the DNA-dependent RNA-polymerase activity in susceptible cells.</a:t>
            </a:r>
          </a:p>
          <a:p>
            <a:r>
              <a:rPr lang="en-US" dirty="0" smtClean="0"/>
              <a:t>good </a:t>
            </a:r>
            <a:r>
              <a:rPr lang="en-US" dirty="0"/>
              <a:t>gram-positive and moderate gram-negative </a:t>
            </a:r>
            <a:r>
              <a:rPr lang="en-US" dirty="0" smtClean="0"/>
              <a:t>spectrum.</a:t>
            </a:r>
          </a:p>
          <a:p>
            <a:r>
              <a:rPr lang="en-US" dirty="0" smtClean="0"/>
              <a:t>clinical </a:t>
            </a:r>
            <a:r>
              <a:rPr lang="en-US" dirty="0"/>
              <a:t>significance depend primarily on the sensitivity of Mycobacterium tuberculosis to the antibiotic.</a:t>
            </a:r>
          </a:p>
        </p:txBody>
      </p:sp>
      <p:sp>
        <p:nvSpPr>
          <p:cNvPr id="4" name="Slide Number Placeholder 3"/>
          <p:cNvSpPr>
            <a:spLocks noGrp="1"/>
          </p:cNvSpPr>
          <p:nvPr>
            <p:ph type="sldNum" sz="quarter" idx="12"/>
          </p:nvPr>
        </p:nvSpPr>
        <p:spPr/>
        <p:txBody>
          <a:bodyPr/>
          <a:lstStyle/>
          <a:p>
            <a:fld id="{17CF8FDF-6E7A-46CF-BF4A-F87DF872FC3D}"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215"/>
            <a:ext cx="8229600" cy="357505"/>
          </a:xfrm>
        </p:spPr>
        <p:txBody>
          <a:bodyPr>
            <a:normAutofit fontScale="90000"/>
          </a:bodyPr>
          <a:lstStyle/>
          <a:p>
            <a:endParaRPr lang="en-US"/>
          </a:p>
        </p:txBody>
      </p:sp>
      <p:sp>
        <p:nvSpPr>
          <p:cNvPr id="3" name="Content Placeholder 2"/>
          <p:cNvSpPr>
            <a:spLocks noGrp="1"/>
          </p:cNvSpPr>
          <p:nvPr>
            <p:ph idx="1"/>
          </p:nvPr>
        </p:nvSpPr>
        <p:spPr>
          <a:xfrm>
            <a:off x="457200" y="1061720"/>
            <a:ext cx="8229600" cy="5306060"/>
          </a:xfrm>
        </p:spPr>
        <p:txBody>
          <a:bodyPr>
            <a:normAutofit fontScale="90000" lnSpcReduction="10000"/>
          </a:bodyPr>
          <a:lstStyle/>
          <a:p>
            <a:pPr algn="ctr"/>
            <a:r>
              <a:rPr lang="en-US" b="1" i="1" u="sng" dirty="0">
                <a:solidFill>
                  <a:schemeClr val="accent1"/>
                </a:solidFill>
              </a:rPr>
              <a:t>Uses:</a:t>
            </a:r>
          </a:p>
          <a:p>
            <a:r>
              <a:rPr lang="en-US" dirty="0" smtClean="0"/>
              <a:t>1.recommended </a:t>
            </a:r>
            <a:r>
              <a:rPr lang="en-US" dirty="0"/>
              <a:t>for the treatment of pulmonary tuberculosis &amp; </a:t>
            </a:r>
            <a:r>
              <a:rPr lang="en-US" dirty="0" err="1"/>
              <a:t>leprosis</a:t>
            </a:r>
            <a:r>
              <a:rPr lang="en-US" dirty="0"/>
              <a:t>.</a:t>
            </a:r>
          </a:p>
          <a:p>
            <a:r>
              <a:rPr lang="en-US" dirty="0" smtClean="0"/>
              <a:t>2.also </a:t>
            </a:r>
            <a:r>
              <a:rPr lang="en-US" dirty="0"/>
              <a:t>useful in the treatment of asymptomatic carrier of </a:t>
            </a:r>
            <a:r>
              <a:rPr lang="en-US" dirty="0" err="1"/>
              <a:t>Neisseria</a:t>
            </a:r>
            <a:r>
              <a:rPr lang="en-US" dirty="0"/>
              <a:t> meningitides.</a:t>
            </a:r>
          </a:p>
          <a:p>
            <a:r>
              <a:rPr lang="en-US" dirty="0" smtClean="0"/>
              <a:t>3.enhance </a:t>
            </a:r>
            <a:r>
              <a:rPr lang="en-US" dirty="0" err="1" smtClean="0"/>
              <a:t>sthe</a:t>
            </a:r>
            <a:r>
              <a:rPr lang="en-US" dirty="0" smtClean="0"/>
              <a:t> </a:t>
            </a:r>
            <a:r>
              <a:rPr lang="en-US" dirty="0"/>
              <a:t>accumulation of anticancer drugs.</a:t>
            </a:r>
          </a:p>
          <a:p>
            <a:pPr algn="ctr"/>
            <a:r>
              <a:rPr lang="en-US" b="1" i="1" u="sng" dirty="0">
                <a:solidFill>
                  <a:schemeClr val="accent1"/>
                </a:solidFill>
              </a:rPr>
              <a:t>Pharmacokinetics:</a:t>
            </a:r>
            <a:r>
              <a:rPr lang="en-US" dirty="0">
                <a:solidFill>
                  <a:schemeClr val="accent1"/>
                </a:solidFill>
              </a:rPr>
              <a:t> </a:t>
            </a:r>
            <a:endParaRPr lang="en-US" dirty="0"/>
          </a:p>
          <a:p>
            <a:r>
              <a:rPr lang="en-US" dirty="0"/>
              <a:t>It is administered orally, usually dose is 600mg once daily.</a:t>
            </a:r>
          </a:p>
          <a:p>
            <a:pPr algn="ctr"/>
            <a:r>
              <a:rPr lang="en-US" b="1" i="1" u="sng" dirty="0">
                <a:solidFill>
                  <a:schemeClr val="accent1"/>
                </a:solidFill>
              </a:rPr>
              <a:t>Half Life: </a:t>
            </a:r>
          </a:p>
          <a:p>
            <a:r>
              <a:rPr lang="en-US" dirty="0"/>
              <a:t>Plasma half-life </a:t>
            </a:r>
            <a:r>
              <a:rPr lang="en-US" dirty="0" smtClean="0"/>
              <a:t>3 hrs;  max: serum </a:t>
            </a:r>
            <a:r>
              <a:rPr lang="en-US" dirty="0"/>
              <a:t>levels with 4-32 µg/</a:t>
            </a:r>
            <a:r>
              <a:rPr lang="en-US" dirty="0" err="1"/>
              <a:t>mL</a:t>
            </a:r>
            <a:r>
              <a:rPr lang="en-US" dirty="0"/>
              <a:t> in 2-4 </a:t>
            </a:r>
            <a:r>
              <a:rPr lang="en-US" dirty="0" smtClean="0"/>
              <a:t>hrs</a:t>
            </a:r>
            <a:endParaRPr lang="en-US" dirty="0"/>
          </a:p>
          <a:p>
            <a:pPr algn="ctr"/>
            <a:r>
              <a:rPr lang="en-US" b="1" i="1" u="sng" dirty="0">
                <a:solidFill>
                  <a:schemeClr val="accent1"/>
                </a:solidFill>
              </a:rPr>
              <a:t>Adverse Drug Reactions: </a:t>
            </a:r>
          </a:p>
          <a:p>
            <a:r>
              <a:rPr lang="en-US" dirty="0" smtClean="0"/>
              <a:t>relatively </a:t>
            </a:r>
            <a:r>
              <a:rPr lang="en-US" dirty="0"/>
              <a:t>free of </a:t>
            </a:r>
            <a:r>
              <a:rPr lang="en-US" dirty="0" smtClean="0"/>
              <a:t>toxicity; liver dysfunction serious </a:t>
            </a:r>
            <a:r>
              <a:rPr lang="en-US" dirty="0"/>
              <a:t>adverse </a:t>
            </a:r>
            <a:r>
              <a:rPr lang="en-US" dirty="0" smtClean="0"/>
              <a:t>reaction</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505712"/>
          </a:xfrm>
        </p:spPr>
        <p:txBody>
          <a:bodyPr>
            <a:normAutofit fontScale="90000"/>
          </a:bodyPr>
          <a:lstStyle/>
          <a:p>
            <a:pPr algn="ctr"/>
            <a:r>
              <a:rPr lang="en-US" b="1" u="heavy" dirty="0"/>
              <a:t>Causes </a:t>
            </a:r>
            <a:r>
              <a:rPr lang="en-US" b="1" dirty="0" smtClean="0"/>
              <a:t>:</a:t>
            </a:r>
            <a:r>
              <a:rPr lang="en-US" b="1" dirty="0"/>
              <a:t/>
            </a:r>
            <a:br>
              <a:rPr lang="en-US" b="1" dirty="0"/>
            </a:br>
            <a:endParaRPr lang="en-US" dirty="0"/>
          </a:p>
        </p:txBody>
      </p:sp>
      <p:sp>
        <p:nvSpPr>
          <p:cNvPr id="3" name="Content Placeholder 2"/>
          <p:cNvSpPr>
            <a:spLocks noGrp="1"/>
          </p:cNvSpPr>
          <p:nvPr>
            <p:ph idx="1"/>
          </p:nvPr>
        </p:nvSpPr>
        <p:spPr>
          <a:xfrm>
            <a:off x="457200" y="1752600"/>
            <a:ext cx="8229600" cy="4724400"/>
          </a:xfrm>
        </p:spPr>
        <p:txBody>
          <a:bodyPr>
            <a:noAutofit/>
          </a:bodyPr>
          <a:lstStyle/>
          <a:p>
            <a:r>
              <a:rPr lang="en-US" sz="3200" dirty="0" smtClean="0"/>
              <a:t>Agents </a:t>
            </a:r>
            <a:r>
              <a:rPr lang="en-US" sz="3200" dirty="0"/>
              <a:t>responsible for </a:t>
            </a:r>
            <a:r>
              <a:rPr lang="en-US" sz="3200" dirty="0" smtClean="0"/>
              <a:t>cancer </a:t>
            </a:r>
            <a:r>
              <a:rPr lang="en-US" sz="3200" dirty="0"/>
              <a:t>are called carcinogens. The major causes of cancer </a:t>
            </a:r>
            <a:r>
              <a:rPr lang="en-US" sz="3200" dirty="0" smtClean="0"/>
              <a:t>:</a:t>
            </a:r>
            <a:endParaRPr lang="en-US" sz="3200" dirty="0"/>
          </a:p>
          <a:p>
            <a:pPr lvl="0"/>
            <a:r>
              <a:rPr lang="en-US" sz="3200" b="1" dirty="0"/>
              <a:t>Environmental factors:</a:t>
            </a:r>
          </a:p>
          <a:p>
            <a:r>
              <a:rPr lang="en-US" sz="3200" dirty="0" smtClean="0"/>
              <a:t>one </a:t>
            </a:r>
            <a:r>
              <a:rPr lang="en-US" sz="3200" dirty="0"/>
              <a:t>of major causes of cancer.</a:t>
            </a:r>
          </a:p>
          <a:p>
            <a:pPr lvl="0"/>
            <a:r>
              <a:rPr lang="en-US" sz="3200" b="1" dirty="0"/>
              <a:t>Stress and diet:</a:t>
            </a:r>
          </a:p>
          <a:p>
            <a:pPr lvl="0"/>
            <a:r>
              <a:rPr lang="en-US" sz="3200" b="1" dirty="0" smtClean="0"/>
              <a:t>Cigarette </a:t>
            </a:r>
            <a:r>
              <a:rPr lang="en-US" sz="3200" b="1" dirty="0"/>
              <a:t>smoke:</a:t>
            </a:r>
          </a:p>
          <a:p>
            <a:r>
              <a:rPr lang="en-US" sz="3200" dirty="0"/>
              <a:t>Persons </a:t>
            </a:r>
            <a:r>
              <a:rPr lang="en-US" sz="3200" dirty="0" smtClean="0"/>
              <a:t>exposed </a:t>
            </a:r>
            <a:r>
              <a:rPr lang="en-US" sz="3200" dirty="0"/>
              <a:t>to cigarette smoke and other such irritants have higher rates of cancer.</a:t>
            </a:r>
          </a:p>
          <a:p>
            <a:endParaRPr lang="en-US" sz="3200"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buNone/>
            </a:pPr>
            <a:r>
              <a:rPr lang="en-US" b="1" dirty="0" smtClean="0"/>
              <a:t>     </a:t>
            </a:r>
            <a:r>
              <a:rPr lang="en-US" b="1" dirty="0" err="1" smtClean="0"/>
              <a:t>Rifamycin</a:t>
            </a:r>
            <a:r>
              <a:rPr lang="en-US" b="1" dirty="0" smtClean="0"/>
              <a:t> derivatives</a:t>
            </a:r>
          </a:p>
          <a:p>
            <a:r>
              <a:rPr lang="en-US" dirty="0" smtClean="0"/>
              <a:t>work by binding to and inhibiting the </a:t>
            </a:r>
            <a:r>
              <a:rPr lang="en-US" dirty="0" err="1" smtClean="0"/>
              <a:t>mycobacterial</a:t>
            </a:r>
            <a:r>
              <a:rPr lang="en-US" dirty="0" smtClean="0"/>
              <a:t> DNA dependent RNA polymerase</a:t>
            </a:r>
          </a:p>
          <a:p>
            <a:r>
              <a:rPr lang="en-US" dirty="0" smtClean="0"/>
              <a:t>These </a:t>
            </a:r>
            <a:r>
              <a:rPr lang="en-US" dirty="0" err="1" smtClean="0"/>
              <a:t>bacteriocidal</a:t>
            </a:r>
            <a:r>
              <a:rPr lang="en-US" dirty="0" smtClean="0"/>
              <a:t> antibiotics are extremely effective </a:t>
            </a:r>
            <a:r>
              <a:rPr lang="en-US" dirty="0" err="1" smtClean="0"/>
              <a:t>antituberculosis</a:t>
            </a:r>
            <a:r>
              <a:rPr lang="en-US" dirty="0" smtClean="0"/>
              <a:t> agents</a:t>
            </a:r>
          </a:p>
          <a:p>
            <a:r>
              <a:rPr lang="en-US" dirty="0" smtClean="0"/>
              <a:t>easily penetrate into cells, body fluids and cerebrospinal fluid so can be used against organisms in the extracellular component and those that may be present in cells such as macrophages. </a:t>
            </a:r>
          </a:p>
          <a:p>
            <a:r>
              <a:rPr lang="en-US" dirty="0" err="1" smtClean="0"/>
              <a:t>Rifamycin</a:t>
            </a:r>
            <a:r>
              <a:rPr lang="en-US" dirty="0" smtClean="0"/>
              <a:t> antibiotics should be used throughout the course of </a:t>
            </a:r>
            <a:r>
              <a:rPr lang="en-US" b="1" dirty="0" smtClean="0">
                <a:hlinkClick r:id="rId2"/>
              </a:rPr>
              <a:t>tuberculosis</a:t>
            </a:r>
            <a:r>
              <a:rPr lang="en-US" dirty="0" smtClean="0"/>
              <a:t> treatment (9- months to a year).</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err="1" smtClean="0"/>
              <a:t>Rifampicin</a:t>
            </a:r>
            <a:r>
              <a:rPr lang="en-US" dirty="0" smtClean="0"/>
              <a:t> , a semi-synthetic antibiotic used in the treatment of tuberculosis and belonging to the chemical class of </a:t>
            </a:r>
            <a:r>
              <a:rPr lang="en-US" dirty="0" err="1" smtClean="0"/>
              <a:t>rifamycins</a:t>
            </a:r>
            <a:r>
              <a:rPr lang="en-US" dirty="0" smtClean="0"/>
              <a:t>, was examined for its </a:t>
            </a:r>
            <a:r>
              <a:rPr lang="en-US" b="1" dirty="0" smtClean="0"/>
              <a:t>effect on anti-cancer drug accumulation </a:t>
            </a:r>
            <a:r>
              <a:rPr lang="en-US" dirty="0" smtClean="0"/>
              <a:t>and activity in multidrug resistant cells </a:t>
            </a:r>
            <a:r>
              <a:rPr lang="en-US" dirty="0" err="1" smtClean="0"/>
              <a:t>overexpressing</a:t>
            </a:r>
            <a:r>
              <a:rPr lang="en-US" dirty="0" smtClean="0"/>
              <a:t> P-glycoprotein (P-</a:t>
            </a:r>
            <a:r>
              <a:rPr lang="en-US" dirty="0" err="1" smtClean="0"/>
              <a:t>gp</a:t>
            </a:r>
            <a:r>
              <a:rPr lang="en-US" dirty="0" smtClean="0"/>
              <a:t>).</a:t>
            </a:r>
          </a:p>
          <a:p>
            <a:r>
              <a:rPr lang="en-US" dirty="0" smtClean="0"/>
              <a:t>strongly enhances </a:t>
            </a:r>
            <a:r>
              <a:rPr lang="en-US" dirty="0" err="1" smtClean="0"/>
              <a:t>vinblastine</a:t>
            </a:r>
            <a:r>
              <a:rPr lang="en-US" dirty="0" smtClean="0"/>
              <a:t> accumulation in both rat </a:t>
            </a:r>
            <a:r>
              <a:rPr lang="en-US" dirty="0" err="1" smtClean="0"/>
              <a:t>hepatoma</a:t>
            </a:r>
            <a:r>
              <a:rPr lang="en-US" dirty="0" smtClean="0"/>
              <a:t> RHC1 and human leukemia K562 R7 multidrug resistant cells, </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err="1" smtClean="0"/>
              <a:t>rifampicin</a:t>
            </a:r>
            <a:r>
              <a:rPr lang="en-US" dirty="0" smtClean="0"/>
              <a:t> was able to decrease export of </a:t>
            </a:r>
            <a:r>
              <a:rPr lang="en-US" dirty="0" err="1" smtClean="0"/>
              <a:t>vinblastine</a:t>
            </a:r>
            <a:r>
              <a:rPr lang="en-US" dirty="0" smtClean="0"/>
              <a:t> out of resistant cells.</a:t>
            </a:r>
          </a:p>
          <a:p>
            <a:r>
              <a:rPr lang="en-US" dirty="0" smtClean="0"/>
              <a:t>   a concentration (25 </a:t>
            </a:r>
            <a:r>
              <a:rPr lang="en-US" dirty="0" err="1" smtClean="0"/>
              <a:t>μM</a:t>
            </a:r>
            <a:r>
              <a:rPr lang="en-US" dirty="0" smtClean="0"/>
              <a:t>), was able to increase sensitivity of RHC1 cells to both </a:t>
            </a:r>
            <a:r>
              <a:rPr lang="en-US" dirty="0" err="1" smtClean="0"/>
              <a:t>vinblastine</a:t>
            </a:r>
            <a:r>
              <a:rPr lang="en-US" dirty="0" smtClean="0"/>
              <a:t> and doxorubicin. </a:t>
            </a:r>
          </a:p>
          <a:p>
            <a:r>
              <a:rPr lang="en-US" dirty="0" smtClean="0"/>
              <a:t>inhibit P-</a:t>
            </a:r>
            <a:r>
              <a:rPr lang="en-US" dirty="0" err="1" smtClean="0"/>
              <a:t>gp</a:t>
            </a:r>
            <a:r>
              <a:rPr lang="en-US" dirty="0" smtClean="0"/>
              <a:t> </a:t>
            </a:r>
            <a:r>
              <a:rPr lang="en-US" dirty="0" err="1" smtClean="0"/>
              <a:t>radiolabeling</a:t>
            </a:r>
            <a:r>
              <a:rPr lang="en-US" dirty="0" smtClean="0"/>
              <a:t> by the </a:t>
            </a:r>
            <a:r>
              <a:rPr lang="en-US" dirty="0" err="1" smtClean="0"/>
              <a:t>photoactivable</a:t>
            </a:r>
            <a:r>
              <a:rPr lang="en-US" dirty="0" smtClean="0"/>
              <a:t> P-</a:t>
            </a:r>
            <a:r>
              <a:rPr lang="en-US" dirty="0" err="1" smtClean="0"/>
              <a:t>gp</a:t>
            </a:r>
            <a:r>
              <a:rPr lang="en-US" dirty="0" smtClean="0"/>
              <a:t> </a:t>
            </a:r>
            <a:r>
              <a:rPr lang="en-US" dirty="0" err="1" smtClean="0"/>
              <a:t>ligand</a:t>
            </a:r>
            <a:r>
              <a:rPr lang="en-US" dirty="0" smtClean="0"/>
              <a:t> </a:t>
            </a:r>
            <a:r>
              <a:rPr lang="en-US" dirty="0" err="1" smtClean="0"/>
              <a:t>azidopine</a:t>
            </a:r>
            <a:endParaRPr lang="en-US" dirty="0" smtClean="0"/>
          </a:p>
          <a:p>
            <a:r>
              <a:rPr lang="en-US" dirty="0" smtClean="0"/>
              <a:t>interfere directly with P-</a:t>
            </a:r>
            <a:r>
              <a:rPr lang="en-US" dirty="0" err="1" smtClean="0"/>
              <a:t>gp</a:t>
            </a:r>
            <a:r>
              <a:rPr lang="en-US" dirty="0" smtClean="0"/>
              <a:t> drug binding sites</a:t>
            </a:r>
          </a:p>
          <a:p>
            <a:r>
              <a:rPr lang="en-US" dirty="0" smtClean="0"/>
              <a:t> </a:t>
            </a:r>
            <a:r>
              <a:rPr lang="en-US" dirty="0" err="1" smtClean="0"/>
              <a:t>rifampicin</a:t>
            </a:r>
            <a:r>
              <a:rPr lang="en-US" dirty="0" smtClean="0"/>
              <a:t> was able to down-modulate P-</a:t>
            </a:r>
            <a:r>
              <a:rPr lang="en-US" dirty="0" err="1" smtClean="0"/>
              <a:t>gp</a:t>
            </a:r>
            <a:r>
              <a:rPr lang="en-US" dirty="0" smtClean="0"/>
              <a:t>-associated resistance through inhibition of P-</a:t>
            </a:r>
            <a:r>
              <a:rPr lang="en-US" dirty="0" err="1" smtClean="0"/>
              <a:t>gp</a:t>
            </a:r>
            <a:r>
              <a:rPr lang="en-US" dirty="0" smtClean="0"/>
              <a:t> function.</a:t>
            </a:r>
          </a:p>
          <a:p>
            <a:pPr fontAlgn="ctr"/>
            <a:endParaRPr lang="en-US" sz="1700" dirty="0" smtClean="0"/>
          </a:p>
          <a:p>
            <a:pPr fontAlgn="ctr">
              <a:buNone/>
            </a:pPr>
            <a:r>
              <a:rPr lang="en-US" sz="1700" dirty="0" smtClean="0"/>
              <a:t>   (Ref: </a:t>
            </a:r>
            <a:r>
              <a:rPr lang="en-US" sz="1700" dirty="0" err="1" smtClean="0"/>
              <a:t>Rifampicin</a:t>
            </a:r>
            <a:r>
              <a:rPr lang="en-US" sz="1700" dirty="0" smtClean="0"/>
              <a:t> enhances anti-cancer drug accumulation and activity in multidrug-resistant cells .</a:t>
            </a:r>
            <a:r>
              <a:rPr lang="en-US" sz="1700" dirty="0" smtClean="0">
                <a:hlinkClick r:id="rId2" tooltip="Go to Biochemical Pharmacology on ScienceDirect"/>
              </a:rPr>
              <a:t>Biochemical Pharmacology</a:t>
            </a:r>
            <a:r>
              <a:rPr lang="en-US" sz="1700" dirty="0" smtClean="0"/>
              <a:t> </a:t>
            </a:r>
            <a:r>
              <a:rPr lang="en-US" sz="1700" dirty="0" smtClean="0">
                <a:hlinkClick r:id="rId3" tooltip="Go to table of contents for this volume/issue"/>
              </a:rPr>
              <a:t>Vol.49, 9</a:t>
            </a:r>
            <a:r>
              <a:rPr lang="en-US" sz="1700" dirty="0" smtClean="0"/>
              <a:t>, 995, 1255-1260).</a:t>
            </a:r>
          </a:p>
          <a:p>
            <a:pPr>
              <a:buNone/>
            </a:pPr>
            <a:endParaRPr lang="en-US" sz="1700" dirty="0" smtClean="0"/>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Effect of oral </a:t>
            </a:r>
            <a:r>
              <a:rPr lang="en-US" sz="2400" dirty="0" err="1" smtClean="0"/>
              <a:t>rifampicin</a:t>
            </a:r>
            <a:r>
              <a:rPr lang="en-US" sz="2400" dirty="0" smtClean="0"/>
              <a:t> therapy in the high-risk liver cirrhosis patients</a:t>
            </a:r>
            <a:endParaRPr lang="en-US" sz="2400" dirty="0"/>
          </a:p>
        </p:txBody>
      </p:sp>
      <p:sp>
        <p:nvSpPr>
          <p:cNvPr id="3" name="Content Placeholder 2"/>
          <p:cNvSpPr>
            <a:spLocks noGrp="1"/>
          </p:cNvSpPr>
          <p:nvPr>
            <p:ph idx="1"/>
          </p:nvPr>
        </p:nvSpPr>
        <p:spPr/>
        <p:txBody>
          <a:bodyPr>
            <a:normAutofit fontScale="47500" lnSpcReduction="20000"/>
          </a:bodyPr>
          <a:lstStyle/>
          <a:p>
            <a:r>
              <a:rPr lang="en-US" sz="3800" dirty="0" smtClean="0"/>
              <a:t>effect of oral </a:t>
            </a:r>
            <a:r>
              <a:rPr lang="en-US" sz="3800" dirty="0" err="1" smtClean="0"/>
              <a:t>rifampicin</a:t>
            </a:r>
            <a:r>
              <a:rPr lang="en-US" sz="3800" dirty="0" smtClean="0"/>
              <a:t> therapy in the high-risk liver cirrhosis patients were studied </a:t>
            </a:r>
          </a:p>
          <a:p>
            <a:r>
              <a:rPr lang="en-US" sz="3800" dirty="0" smtClean="0"/>
              <a:t>cancer progression in well-established mouse </a:t>
            </a:r>
            <a:r>
              <a:rPr lang="en-US" sz="3800" dirty="0" err="1" smtClean="0"/>
              <a:t>xenograft</a:t>
            </a:r>
            <a:r>
              <a:rPr lang="en-US" sz="3800" dirty="0" smtClean="0"/>
              <a:t> models implanted </a:t>
            </a:r>
            <a:r>
              <a:rPr lang="en-US" sz="3800" dirty="0" err="1" smtClean="0"/>
              <a:t>s.c</a:t>
            </a:r>
            <a:r>
              <a:rPr lang="en-US" sz="3800" dirty="0" smtClean="0"/>
              <a:t>. with human colon cancer (CW-2) cells. </a:t>
            </a:r>
          </a:p>
          <a:p>
            <a:r>
              <a:rPr lang="en-US" sz="3800" dirty="0" smtClean="0"/>
              <a:t>BALB/c mice receiving </a:t>
            </a:r>
            <a:r>
              <a:rPr lang="en-US" sz="3800" dirty="0" err="1" smtClean="0"/>
              <a:t>rifampicin</a:t>
            </a:r>
            <a:r>
              <a:rPr lang="en-US" sz="3800" dirty="0" smtClean="0"/>
              <a:t> in their drinking water ingested 0.68 ± 0.01 mg </a:t>
            </a:r>
            <a:r>
              <a:rPr lang="en-US" sz="3800" dirty="0" err="1" smtClean="0"/>
              <a:t>rifampicin</a:t>
            </a:r>
            <a:r>
              <a:rPr lang="en-US" sz="3800" dirty="0" smtClean="0"/>
              <a:t>/d (34.0 ± 0.9 mg/kg/d) </a:t>
            </a:r>
          </a:p>
          <a:p>
            <a:r>
              <a:rPr lang="en-US" sz="3800" dirty="0" smtClean="0"/>
              <a:t>showed a significantly reduced rate of tumor growth compared with those receiving control 0.25% DMSO/ddH</a:t>
            </a:r>
            <a:r>
              <a:rPr lang="en-US" sz="3800" baseline="-25000" dirty="0" smtClean="0"/>
              <a:t>2</a:t>
            </a:r>
            <a:r>
              <a:rPr lang="en-US" sz="3800" dirty="0" smtClean="0"/>
              <a:t>O </a:t>
            </a:r>
          </a:p>
          <a:p>
            <a:r>
              <a:rPr lang="en-US" sz="3800" dirty="0" smtClean="0"/>
              <a:t>Mice receiving </a:t>
            </a:r>
            <a:r>
              <a:rPr lang="en-US" sz="3800" dirty="0" err="1" smtClean="0"/>
              <a:t>rifampicin</a:t>
            </a:r>
            <a:r>
              <a:rPr lang="en-US" sz="3800" dirty="0" smtClean="0"/>
              <a:t> for 4 weeks showed a mean tumor growth volume 48% less than the control group  </a:t>
            </a:r>
          </a:p>
          <a:p>
            <a:r>
              <a:rPr lang="en-US" sz="3800" dirty="0" smtClean="0"/>
              <a:t>We next implanted Lewis lung carcinoma (LL/2) cells subcutaneously in BALB/c mice  </a:t>
            </a:r>
          </a:p>
          <a:p>
            <a:r>
              <a:rPr lang="en-US" sz="3800" dirty="0" smtClean="0"/>
              <a:t>mice that were orally given  </a:t>
            </a:r>
            <a:r>
              <a:rPr lang="en-US" sz="3800" dirty="0" err="1" smtClean="0"/>
              <a:t>rifampicin</a:t>
            </a:r>
            <a:r>
              <a:rPr lang="en-US" sz="3800" dirty="0" smtClean="0"/>
              <a:t> via a gastric tube </a:t>
            </a:r>
            <a:r>
              <a:rPr lang="en-US" sz="3800" b="1" dirty="0" smtClean="0"/>
              <a:t>(40 mg/kg/d</a:t>
            </a:r>
            <a:r>
              <a:rPr lang="en-US" sz="3800" dirty="0" smtClean="0"/>
              <a:t>) showed a significantly slower tumor growth rate </a:t>
            </a:r>
          </a:p>
          <a:p>
            <a:r>
              <a:rPr lang="en-US" sz="3800" dirty="0" smtClean="0"/>
              <a:t>and reduced metastatic areas in the liver and lung in comparison with those receiving control 0.25% DMSO/ddH</a:t>
            </a:r>
            <a:r>
              <a:rPr lang="en-US" sz="3800" baseline="-25000" dirty="0" smtClean="0"/>
              <a:t>2</a:t>
            </a:r>
            <a:r>
              <a:rPr lang="en-US" sz="3800" dirty="0" smtClean="0"/>
              <a:t>O </a:t>
            </a:r>
          </a:p>
          <a:p>
            <a:r>
              <a:rPr lang="en-US" dirty="0" smtClean="0"/>
              <a:t>.</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endParaRPr lang="en-US" sz="2800" dirty="0" smtClean="0"/>
          </a:p>
          <a:p>
            <a:r>
              <a:rPr lang="en-US" sz="2800" dirty="0" smtClean="0"/>
              <a:t>Next, a human non–small cell lung cancer cell line (A549) was injected into the spleen of BALB/c </a:t>
            </a:r>
          </a:p>
          <a:p>
            <a:r>
              <a:rPr lang="en-US" sz="2800" dirty="0" smtClean="0"/>
              <a:t>4 days after inoculation, started </a:t>
            </a:r>
            <a:r>
              <a:rPr lang="en-US" sz="2800" dirty="0" err="1" smtClean="0"/>
              <a:t>rifampicin</a:t>
            </a:r>
            <a:r>
              <a:rPr lang="en-US" sz="2800" dirty="0" smtClean="0"/>
              <a:t> via a gastric tube for 3 weeks. </a:t>
            </a:r>
          </a:p>
          <a:p>
            <a:r>
              <a:rPr lang="en-US" sz="2800" dirty="0" smtClean="0"/>
              <a:t>Oral </a:t>
            </a:r>
            <a:r>
              <a:rPr lang="en-US" sz="2800" dirty="0" err="1" smtClean="0"/>
              <a:t>rifampicin</a:t>
            </a:r>
            <a:r>
              <a:rPr lang="en-US" sz="2800" dirty="0" smtClean="0"/>
              <a:t> reduced the degree of metastasis in hepatic sections as observed </a:t>
            </a:r>
            <a:r>
              <a:rPr lang="en-US" sz="2800" dirty="0" err="1" smtClean="0"/>
              <a:t>photomicroscopically</a:t>
            </a:r>
            <a:r>
              <a:rPr lang="en-US" sz="2800" dirty="0" smtClean="0"/>
              <a:t> </a:t>
            </a:r>
          </a:p>
          <a:p>
            <a:r>
              <a:rPr lang="en-US" sz="2800" dirty="0" smtClean="0"/>
              <a:t>dose-dependently inhibited the increase in serum con, a specific tumor marker produced by metastasized A549 cells </a:t>
            </a:r>
          </a:p>
          <a:p>
            <a:r>
              <a:rPr lang="en-US" sz="2800" dirty="0" smtClean="0"/>
              <a:t>indicating reduced growth of the hepatic metastatic tumor. </a:t>
            </a:r>
          </a:p>
          <a:p>
            <a:r>
              <a:rPr lang="en-US" sz="2800" dirty="0" smtClean="0"/>
              <a:t>The effect of oral </a:t>
            </a:r>
            <a:r>
              <a:rPr lang="en-US" sz="2800" dirty="0" err="1" smtClean="0"/>
              <a:t>rifampicin</a:t>
            </a:r>
            <a:r>
              <a:rPr lang="en-US" sz="2800" dirty="0" smtClean="0"/>
              <a:t> was comparable to or exceeded that of 30 mg/kg/d 5-FU(a reference or std. drug) </a:t>
            </a:r>
          </a:p>
          <a:p>
            <a:r>
              <a:rPr lang="en-US" sz="2800" dirty="0" smtClean="0"/>
              <a:t>These results show that oral </a:t>
            </a:r>
            <a:r>
              <a:rPr lang="en-US" sz="2800" dirty="0" err="1" smtClean="0"/>
              <a:t>rifampicin</a:t>
            </a:r>
            <a:r>
              <a:rPr lang="en-US" sz="2800" dirty="0" smtClean="0"/>
              <a:t> potently suppresses the growth of both inoculated and metastasized cancer independently of mouse strain and tumor origin,</a:t>
            </a:r>
          </a:p>
          <a:p>
            <a:r>
              <a:rPr lang="en-US" sz="2800" dirty="0" smtClean="0"/>
              <a:t> </a:t>
            </a:r>
            <a:r>
              <a:rPr lang="en-US" sz="2800" dirty="0" err="1" smtClean="0"/>
              <a:t>rifamycins</a:t>
            </a:r>
            <a:r>
              <a:rPr lang="en-US" sz="2800" dirty="0" smtClean="0"/>
              <a:t> also have a comparable suppressive effect on tumor progression</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err="1" smtClean="0"/>
              <a:t>Antiangiogenic</a:t>
            </a:r>
            <a:r>
              <a:rPr lang="en-US" sz="2800" b="1" dirty="0" smtClean="0"/>
              <a:t> properties of oral </a:t>
            </a:r>
            <a:r>
              <a:rPr lang="en-US" sz="2800" b="1" dirty="0" err="1" smtClean="0"/>
              <a:t>rifampicin</a:t>
            </a:r>
            <a:r>
              <a:rPr lang="en-US" sz="2800" b="1" dirty="0" smtClean="0"/>
              <a:t> :  effective tool in suppressing cancer progression</a:t>
            </a:r>
            <a:endParaRPr lang="en-US" sz="2800" b="1" dirty="0"/>
          </a:p>
        </p:txBody>
      </p:sp>
      <p:sp>
        <p:nvSpPr>
          <p:cNvPr id="3" name="Content Placeholder 2"/>
          <p:cNvSpPr>
            <a:spLocks noGrp="1"/>
          </p:cNvSpPr>
          <p:nvPr>
            <p:ph idx="1"/>
          </p:nvPr>
        </p:nvSpPr>
        <p:spPr/>
        <p:txBody>
          <a:bodyPr>
            <a:normAutofit fontScale="92500" lnSpcReduction="20000"/>
          </a:bodyPr>
          <a:lstStyle/>
          <a:p>
            <a:pPr fontAlgn="base"/>
            <a:r>
              <a:rPr lang="en-US" b="1" dirty="0" smtClean="0"/>
              <a:t>Introduction</a:t>
            </a:r>
          </a:p>
          <a:p>
            <a:pPr fontAlgn="base">
              <a:buNone/>
            </a:pPr>
            <a:r>
              <a:rPr lang="en-US" dirty="0" smtClean="0"/>
              <a:t>   oral </a:t>
            </a:r>
            <a:r>
              <a:rPr lang="en-US" dirty="0" err="1" smtClean="0"/>
              <a:t>rifampicin</a:t>
            </a:r>
            <a:r>
              <a:rPr lang="en-US" dirty="0" smtClean="0"/>
              <a:t> is beneficial as an antitumor agent targeting </a:t>
            </a:r>
            <a:r>
              <a:rPr lang="en-US" b="1" dirty="0" err="1" smtClean="0"/>
              <a:t>hepatobiliary</a:t>
            </a:r>
            <a:r>
              <a:rPr lang="en-US" b="1" dirty="0" smtClean="0"/>
              <a:t> tumors</a:t>
            </a:r>
          </a:p>
          <a:p>
            <a:pPr fontAlgn="base"/>
            <a:r>
              <a:rPr lang="en-US" dirty="0" smtClean="0"/>
              <a:t>Angiogenesis is an important therapeutic target in cancer</a:t>
            </a:r>
          </a:p>
          <a:p>
            <a:pPr fontAlgn="base"/>
            <a:r>
              <a:rPr lang="en-US" dirty="0" smtClean="0"/>
              <a:t>effects of oral </a:t>
            </a:r>
            <a:r>
              <a:rPr lang="en-US" dirty="0" err="1" smtClean="0"/>
              <a:t>rifampicin</a:t>
            </a:r>
            <a:r>
              <a:rPr lang="en-US" dirty="0" smtClean="0"/>
              <a:t> on human cancer progression &amp;  its </a:t>
            </a:r>
            <a:r>
              <a:rPr lang="en-US" dirty="0" err="1" smtClean="0"/>
              <a:t>antiangiogenic</a:t>
            </a:r>
            <a:r>
              <a:rPr lang="en-US" dirty="0" smtClean="0"/>
              <a:t> properties were comparable to the angiogenesis inhibitor </a:t>
            </a:r>
            <a:r>
              <a:rPr lang="en-US" dirty="0" err="1" smtClean="0"/>
              <a:t>endostatin</a:t>
            </a:r>
            <a:r>
              <a:rPr lang="en-US" dirty="0" smtClean="0"/>
              <a:t>.</a:t>
            </a:r>
          </a:p>
          <a:p>
            <a:pPr fontAlgn="base"/>
            <a:r>
              <a:rPr lang="en-US" dirty="0" smtClean="0"/>
              <a:t> Clinically, low-dose </a:t>
            </a:r>
            <a:r>
              <a:rPr lang="en-US" dirty="0" err="1" smtClean="0"/>
              <a:t>p.o</a:t>
            </a:r>
            <a:r>
              <a:rPr lang="en-US" dirty="0" smtClean="0"/>
              <a:t>. administration of </a:t>
            </a:r>
            <a:r>
              <a:rPr lang="en-US" dirty="0" err="1" smtClean="0"/>
              <a:t>rifampicin</a:t>
            </a:r>
            <a:r>
              <a:rPr lang="en-US" dirty="0" smtClean="0"/>
              <a:t> to six high-risk patients with hepatitis C virus–related liver cirrhosis</a:t>
            </a:r>
          </a:p>
          <a:p>
            <a:pPr fontAlgn="base"/>
            <a:r>
              <a:rPr lang="en-US" dirty="0" smtClean="0"/>
              <a:t> resulted in a single occurrence of </a:t>
            </a:r>
            <a:r>
              <a:rPr lang="en-US" dirty="0" err="1" smtClean="0"/>
              <a:t>hepatocellular</a:t>
            </a:r>
            <a:r>
              <a:rPr lang="en-US" dirty="0" smtClean="0"/>
              <a:t> carcinoma during the follow-up period of 97.3 ± 29.1 (mean ± SD) months</a:t>
            </a:r>
          </a:p>
          <a:p>
            <a:pPr>
              <a:buNone/>
            </a:pP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fontAlgn="base"/>
            <a:r>
              <a:rPr lang="en-US" dirty="0" smtClean="0"/>
              <a:t> Experimentally, </a:t>
            </a:r>
            <a:r>
              <a:rPr lang="en-US" dirty="0" err="1" smtClean="0"/>
              <a:t>rifampicin</a:t>
            </a:r>
            <a:r>
              <a:rPr lang="en-US" dirty="0" smtClean="0"/>
              <a:t> rapidly and markedly down-regulated the expression of a wide spectrum of angiogenesis-associated genes in growing human </a:t>
            </a:r>
            <a:r>
              <a:rPr lang="en-US" dirty="0" err="1" smtClean="0"/>
              <a:t>microvascular</a:t>
            </a:r>
            <a:r>
              <a:rPr lang="en-US" dirty="0" smtClean="0"/>
              <a:t> endothelial cells, </a:t>
            </a:r>
          </a:p>
          <a:p>
            <a:pPr fontAlgn="base"/>
            <a:r>
              <a:rPr lang="en-US" dirty="0" smtClean="0"/>
              <a:t>thereby suppressing endothelial cell proliferation and migration. </a:t>
            </a:r>
          </a:p>
          <a:p>
            <a:pPr fontAlgn="base"/>
            <a:r>
              <a:rPr lang="en-US" dirty="0" err="1" smtClean="0"/>
              <a:t>Rifampicin</a:t>
            </a:r>
            <a:r>
              <a:rPr lang="en-US" dirty="0" smtClean="0"/>
              <a:t>, at higher concentrations, also directly inhibited the growth of a variety of human cancer cells. </a:t>
            </a:r>
          </a:p>
          <a:p>
            <a:pPr fontAlgn="base"/>
            <a:r>
              <a:rPr lang="en-US" dirty="0" err="1" smtClean="0"/>
              <a:t>P.o</a:t>
            </a:r>
            <a:r>
              <a:rPr lang="en-US" dirty="0" smtClean="0"/>
              <a:t>. administration significantly inhibited </a:t>
            </a:r>
            <a:r>
              <a:rPr lang="en-US" i="1" dirty="0" smtClean="0"/>
              <a:t>in vivo</a:t>
            </a:r>
            <a:r>
              <a:rPr lang="en-US" dirty="0" smtClean="0"/>
              <a:t> growth and metastases of subcutaneous human cancer </a:t>
            </a:r>
            <a:r>
              <a:rPr lang="en-US" dirty="0" err="1" smtClean="0"/>
              <a:t>xenografts</a:t>
            </a:r>
            <a:r>
              <a:rPr lang="en-US" dirty="0" smtClean="0"/>
              <a:t>. </a:t>
            </a:r>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fontAlgn="base"/>
            <a:r>
              <a:rPr lang="en-US" dirty="0" smtClean="0"/>
              <a:t>Thus, the potent </a:t>
            </a:r>
            <a:r>
              <a:rPr lang="en-US" dirty="0" err="1" smtClean="0"/>
              <a:t>antiangiogenic</a:t>
            </a:r>
            <a:r>
              <a:rPr lang="en-US" dirty="0" smtClean="0"/>
              <a:t> properties of oral </a:t>
            </a:r>
            <a:r>
              <a:rPr lang="en-US" dirty="0" err="1" smtClean="0"/>
              <a:t>rifampicin</a:t>
            </a:r>
            <a:r>
              <a:rPr lang="en-US" dirty="0" smtClean="0"/>
              <a:t> therapy were effective in suppressing cancer progression. </a:t>
            </a:r>
          </a:p>
          <a:p>
            <a:pPr fontAlgn="base"/>
            <a:r>
              <a:rPr lang="en-US" dirty="0" smtClean="0"/>
              <a:t> a promising new addition to </a:t>
            </a:r>
            <a:r>
              <a:rPr lang="en-US" dirty="0" err="1" smtClean="0"/>
              <a:t>antiangiogenic</a:t>
            </a:r>
            <a:r>
              <a:rPr lang="en-US" dirty="0" smtClean="0"/>
              <a:t> strategies for human cancer therapies. </a:t>
            </a:r>
          </a:p>
          <a:p>
            <a:pPr fontAlgn="base"/>
            <a:r>
              <a:rPr lang="en-US" dirty="0" smtClean="0"/>
              <a:t>clinical pharmacokinetics of </a:t>
            </a:r>
            <a:r>
              <a:rPr lang="en-US" dirty="0" err="1" smtClean="0"/>
              <a:t>rifampicin</a:t>
            </a:r>
            <a:r>
              <a:rPr lang="en-US" dirty="0" smtClean="0"/>
              <a:t> shows that it enters the </a:t>
            </a:r>
            <a:r>
              <a:rPr lang="en-US" dirty="0" err="1" smtClean="0"/>
              <a:t>enterohepatic</a:t>
            </a:r>
            <a:r>
              <a:rPr lang="en-US" dirty="0" smtClean="0"/>
              <a:t> circulation and undergoes subsequent hepatic accumulation </a:t>
            </a:r>
          </a:p>
          <a:p>
            <a:pPr fontAlgn="base">
              <a:buNone/>
            </a:pPr>
            <a:r>
              <a:rPr lang="en-US" dirty="0" smtClean="0"/>
              <a:t>     Ref;  [Cancer Res 2009;69(11):4760–8]</a:t>
            </a:r>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Sarcoma 180 cells induced a robust </a:t>
            </a:r>
            <a:r>
              <a:rPr lang="en-US" dirty="0" err="1" smtClean="0"/>
              <a:t>angiogenic</a:t>
            </a:r>
            <a:r>
              <a:rPr lang="en-US" dirty="0" smtClean="0"/>
              <a:t> response in the otherwise poorly </a:t>
            </a:r>
            <a:r>
              <a:rPr lang="en-US" dirty="0" err="1" smtClean="0"/>
              <a:t>vascularized</a:t>
            </a:r>
            <a:r>
              <a:rPr lang="en-US" dirty="0" smtClean="0"/>
              <a:t> subcutaneous area </a:t>
            </a:r>
          </a:p>
          <a:p>
            <a:r>
              <a:rPr lang="en-US" dirty="0" smtClean="0"/>
              <a:t>when inserted in a Millipore diffusion chamber  &amp; implanted in a dorsal air sac of mice</a:t>
            </a:r>
          </a:p>
          <a:p>
            <a:r>
              <a:rPr lang="en-US" dirty="0" smtClean="0"/>
              <a:t> </a:t>
            </a:r>
            <a:r>
              <a:rPr lang="en-US" dirty="0" err="1" smtClean="0"/>
              <a:t>Rifampicin</a:t>
            </a:r>
            <a:r>
              <a:rPr lang="en-US" dirty="0" smtClean="0"/>
              <a:t> (100 or 200 mg/kg/d) was given </a:t>
            </a:r>
            <a:r>
              <a:rPr lang="en-US" dirty="0" err="1" smtClean="0"/>
              <a:t>p.o</a:t>
            </a:r>
            <a:r>
              <a:rPr lang="en-US" dirty="0" smtClean="0"/>
              <a:t>. via a gastric tube once daily for 5 days </a:t>
            </a:r>
          </a:p>
          <a:p>
            <a:r>
              <a:rPr lang="en-US" dirty="0" smtClean="0"/>
              <a:t>started after implantation of the Millipore chamber </a:t>
            </a:r>
          </a:p>
          <a:p>
            <a:r>
              <a:rPr lang="en-US" dirty="0" smtClean="0"/>
              <a:t>compared with </a:t>
            </a:r>
            <a:r>
              <a:rPr lang="en-US" dirty="0" err="1" smtClean="0"/>
              <a:t>silibinin</a:t>
            </a:r>
            <a:r>
              <a:rPr lang="en-US" dirty="0" smtClean="0"/>
              <a:t> (200 mg/kg/d), a potent angiogenesis inhibitor ( </a:t>
            </a:r>
            <a:r>
              <a:rPr lang="en-US" b="1" dirty="0" smtClean="0"/>
              <a:t>a std. drug</a:t>
            </a:r>
            <a:r>
              <a:rPr lang="en-US" dirty="0" smtClean="0"/>
              <a:t>). </a:t>
            </a:r>
          </a:p>
          <a:p>
            <a:r>
              <a:rPr lang="en-US" dirty="0" smtClean="0"/>
              <a:t>Control animals were implanted with a Millipore chamber with or without Sarcoma 180 cells and received ddH</a:t>
            </a:r>
            <a:r>
              <a:rPr lang="en-US" baseline="-25000" dirty="0" smtClean="0"/>
              <a:t>2</a:t>
            </a:r>
            <a:r>
              <a:rPr lang="en-US" dirty="0" smtClean="0"/>
              <a:t>O. </a:t>
            </a:r>
          </a:p>
          <a:p>
            <a:pPr>
              <a:buNone/>
            </a:pP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55000" lnSpcReduction="20000"/>
          </a:bodyPr>
          <a:lstStyle/>
          <a:p>
            <a:r>
              <a:rPr lang="en-US" sz="4400" dirty="0" smtClean="0"/>
              <a:t>Animals were sacrificed &amp; chambers  were removed </a:t>
            </a:r>
          </a:p>
          <a:p>
            <a:r>
              <a:rPr lang="en-US" sz="4400" dirty="0" smtClean="0"/>
              <a:t>and </a:t>
            </a:r>
            <a:r>
              <a:rPr lang="en-US" sz="4400" dirty="0" err="1" smtClean="0"/>
              <a:t>vascularization</a:t>
            </a:r>
            <a:r>
              <a:rPr lang="en-US" sz="4400" dirty="0" smtClean="0"/>
              <a:t> in the skin in contact with the chamber was observed microscopically. </a:t>
            </a:r>
          </a:p>
          <a:p>
            <a:r>
              <a:rPr lang="en-US" sz="4400" dirty="0" smtClean="0"/>
              <a:t>Oral </a:t>
            </a:r>
            <a:r>
              <a:rPr lang="en-US" sz="4400" dirty="0" err="1" smtClean="0"/>
              <a:t>rifampicin</a:t>
            </a:r>
            <a:r>
              <a:rPr lang="en-US" sz="4400" dirty="0" smtClean="0"/>
              <a:t> dose-dependently inhibited newly formed blood </a:t>
            </a:r>
            <a:r>
              <a:rPr lang="en-US" sz="4400" dirty="0" err="1" smtClean="0"/>
              <a:t>microvessels</a:t>
            </a:r>
            <a:r>
              <a:rPr lang="en-US" sz="4400" dirty="0" smtClean="0"/>
              <a:t> without inducing any toxic effects </a:t>
            </a:r>
          </a:p>
          <a:p>
            <a:r>
              <a:rPr lang="en-US" sz="4400" dirty="0" smtClean="0"/>
              <a:t>200 mg/kg/d oral </a:t>
            </a:r>
            <a:r>
              <a:rPr lang="en-US" sz="4400" dirty="0" err="1" smtClean="0"/>
              <a:t>rifampicin</a:t>
            </a:r>
            <a:r>
              <a:rPr lang="en-US" sz="4400" dirty="0" smtClean="0"/>
              <a:t> resulted in a 63.5% decrease in the number of </a:t>
            </a:r>
            <a:r>
              <a:rPr lang="en-US" sz="4400" dirty="0" err="1" smtClean="0"/>
              <a:t>neovessels</a:t>
            </a:r>
            <a:r>
              <a:rPr lang="en-US" sz="4400" dirty="0" smtClean="0"/>
              <a:t> (</a:t>
            </a:r>
            <a:r>
              <a:rPr lang="en-US" sz="4400" i="1" dirty="0" smtClean="0"/>
              <a:t>P</a:t>
            </a:r>
            <a:r>
              <a:rPr lang="en-US" sz="4400" dirty="0" smtClean="0"/>
              <a:t> &lt; 0.0001)  &amp; exceeded the effect of </a:t>
            </a:r>
            <a:r>
              <a:rPr lang="en-US" sz="4400" dirty="0" err="1" smtClean="0"/>
              <a:t>silibinin</a:t>
            </a:r>
            <a:r>
              <a:rPr lang="en-US" sz="4400" dirty="0" smtClean="0"/>
              <a:t>. </a:t>
            </a:r>
          </a:p>
          <a:p>
            <a:r>
              <a:rPr lang="en-US" sz="4400" dirty="0" smtClean="0"/>
              <a:t>Direct antitumor effect was assessed in </a:t>
            </a:r>
            <a:r>
              <a:rPr lang="en-US" sz="4400" i="1" dirty="0" smtClean="0"/>
              <a:t>in vivo</a:t>
            </a:r>
            <a:r>
              <a:rPr lang="en-US" sz="4400" dirty="0" smtClean="0"/>
              <a:t> </a:t>
            </a:r>
            <a:r>
              <a:rPr lang="en-US" sz="4400" dirty="0" err="1" smtClean="0"/>
              <a:t>rifampicin</a:t>
            </a:r>
            <a:r>
              <a:rPr lang="en-US" sz="4400" dirty="0" smtClean="0"/>
              <a:t>-induced tumor suppression </a:t>
            </a:r>
          </a:p>
          <a:p>
            <a:pPr>
              <a:buNone/>
            </a:pPr>
            <a:endParaRPr lang="en-US" sz="2800" b="1" dirty="0" smtClean="0"/>
          </a:p>
          <a:p>
            <a:pPr>
              <a:buNone/>
            </a:pPr>
            <a:endParaRPr lang="en-US" sz="2800" b="1" dirty="0" smtClean="0"/>
          </a:p>
          <a:p>
            <a:pPr>
              <a:buNone/>
            </a:pPr>
            <a:r>
              <a:rPr lang="en-US" sz="2800" b="1" dirty="0" smtClean="0"/>
              <a:t> ( Ref. </a:t>
            </a:r>
            <a:r>
              <a:rPr lang="en-US" sz="2300" dirty="0" smtClean="0"/>
              <a:t>Masayoshi </a:t>
            </a:r>
            <a:r>
              <a:rPr lang="en-US" sz="2300" dirty="0" err="1" smtClean="0"/>
              <a:t>Shichiri</a:t>
            </a:r>
            <a:r>
              <a:rPr lang="en-US" sz="2300" dirty="0" smtClean="0"/>
              <a:t>, </a:t>
            </a:r>
            <a:r>
              <a:rPr lang="en-US" sz="2300" dirty="0" err="1" smtClean="0"/>
              <a:t>Nozomi</a:t>
            </a:r>
            <a:r>
              <a:rPr lang="en-US" sz="2300" dirty="0" smtClean="0"/>
              <a:t> </a:t>
            </a:r>
            <a:r>
              <a:rPr lang="en-US" sz="2300" dirty="0" err="1" smtClean="0"/>
              <a:t>Fukai</a:t>
            </a:r>
            <a:r>
              <a:rPr lang="en-US" sz="2300" dirty="0" smtClean="0"/>
              <a:t>, Yutaka </a:t>
            </a:r>
            <a:r>
              <a:rPr lang="en-US" sz="2300" dirty="0" err="1" smtClean="0"/>
              <a:t>Kono</a:t>
            </a:r>
            <a:r>
              <a:rPr lang="en-US" sz="2300" dirty="0" smtClean="0"/>
              <a:t> and Yujiro </a:t>
            </a:r>
            <a:r>
              <a:rPr lang="en-US" sz="2300" dirty="0" err="1" smtClean="0"/>
              <a:t>TanakaJune</a:t>
            </a:r>
            <a:r>
              <a:rPr lang="en-US" sz="2300" dirty="0" smtClean="0"/>
              <a:t>. </a:t>
            </a:r>
            <a:r>
              <a:rPr lang="en-US" sz="2300" dirty="0" err="1" smtClean="0"/>
              <a:t>Rifampicin</a:t>
            </a:r>
            <a:r>
              <a:rPr lang="en-US" sz="2300" dirty="0" smtClean="0"/>
              <a:t> as an Oral Angiogenesis Inhibitor Targeting Hepatic Cancer.  Experimental Therapeutics, Molecular Targets, and Chemical Biology, 2009)</a:t>
            </a:r>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36271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943600"/>
          </a:xfrm>
        </p:spPr>
        <p:txBody>
          <a:bodyPr>
            <a:normAutofit fontScale="62500" lnSpcReduction="20000"/>
          </a:bodyPr>
          <a:lstStyle/>
          <a:p>
            <a:pPr lvl="0">
              <a:buNone/>
            </a:pPr>
            <a:endParaRPr lang="en-US" sz="2800" b="1" dirty="0" smtClean="0"/>
          </a:p>
          <a:p>
            <a:pPr lvl="0">
              <a:buNone/>
            </a:pPr>
            <a:r>
              <a:rPr lang="en-US" sz="2800" b="1" dirty="0" smtClean="0"/>
              <a:t>Free </a:t>
            </a:r>
            <a:r>
              <a:rPr lang="en-US" sz="2800" b="1" dirty="0"/>
              <a:t>radicals:</a:t>
            </a:r>
          </a:p>
          <a:p>
            <a:r>
              <a:rPr lang="en-US" sz="2800" dirty="0"/>
              <a:t>Free radicals are atoms or group of atoms </a:t>
            </a:r>
            <a:endParaRPr lang="en-US" sz="2800" dirty="0" smtClean="0"/>
          </a:p>
          <a:p>
            <a:r>
              <a:rPr lang="en-US" sz="2800" dirty="0" smtClean="0"/>
              <a:t>can </a:t>
            </a:r>
            <a:r>
              <a:rPr lang="en-US" sz="2800" dirty="0"/>
              <a:t>cause damage to our cells, impairing our immune system </a:t>
            </a:r>
            <a:endParaRPr lang="en-US" sz="2800" dirty="0" smtClean="0"/>
          </a:p>
          <a:p>
            <a:r>
              <a:rPr lang="en-US" sz="2800" dirty="0" smtClean="0"/>
              <a:t> </a:t>
            </a:r>
            <a:r>
              <a:rPr lang="en-US" sz="2800" dirty="0"/>
              <a:t>leading to infections and various degenerative </a:t>
            </a:r>
            <a:r>
              <a:rPr lang="en-US" sz="2800" dirty="0" smtClean="0"/>
              <a:t>diseases</a:t>
            </a:r>
          </a:p>
          <a:p>
            <a:r>
              <a:rPr lang="en-US" sz="2800" dirty="0" smtClean="0"/>
              <a:t>3  </a:t>
            </a:r>
            <a:r>
              <a:rPr lang="en-US" sz="2800" dirty="0"/>
              <a:t>known free radicals;</a:t>
            </a:r>
          </a:p>
          <a:p>
            <a:pPr lvl="1"/>
            <a:r>
              <a:rPr lang="en-US" dirty="0"/>
              <a:t>Superoxide</a:t>
            </a:r>
          </a:p>
          <a:p>
            <a:pPr lvl="1"/>
            <a:r>
              <a:rPr lang="en-US" dirty="0"/>
              <a:t>Hydroxyl</a:t>
            </a:r>
          </a:p>
          <a:p>
            <a:pPr lvl="1"/>
            <a:r>
              <a:rPr lang="en-US" dirty="0"/>
              <a:t>Peroxide</a:t>
            </a:r>
          </a:p>
          <a:p>
            <a:pPr lvl="0"/>
            <a:r>
              <a:rPr lang="en-US" sz="2800" b="1" dirty="0"/>
              <a:t>Radioactive particles:</a:t>
            </a:r>
          </a:p>
          <a:p>
            <a:r>
              <a:rPr lang="en-US" sz="2800" dirty="0" smtClean="0"/>
              <a:t>unstable </a:t>
            </a:r>
            <a:r>
              <a:rPr lang="en-US" sz="2800" dirty="0"/>
              <a:t>atoms that can harm the body</a:t>
            </a:r>
            <a:r>
              <a:rPr lang="en-US" sz="2800" dirty="0" smtClean="0"/>
              <a:t>.</a:t>
            </a:r>
          </a:p>
          <a:p>
            <a:r>
              <a:rPr lang="en-US" sz="2800" dirty="0" smtClean="0"/>
              <a:t> </a:t>
            </a:r>
            <a:r>
              <a:rPr lang="en-US" sz="2800" dirty="0"/>
              <a:t>Even if only one cell is exposed to radiations, the radiations could destroy, damage or alter the makeup of the cell. </a:t>
            </a:r>
            <a:endParaRPr lang="en-US" sz="2800" dirty="0" smtClean="0"/>
          </a:p>
          <a:p>
            <a:r>
              <a:rPr lang="en-US" sz="2800" dirty="0" smtClean="0"/>
              <a:t>Energy </a:t>
            </a:r>
            <a:r>
              <a:rPr lang="en-US" sz="2800" dirty="0"/>
              <a:t>released by </a:t>
            </a:r>
            <a:r>
              <a:rPr lang="en-US" sz="2800" dirty="0" smtClean="0"/>
              <a:t>radiations </a:t>
            </a:r>
            <a:r>
              <a:rPr lang="en-US" sz="2800" dirty="0"/>
              <a:t>is enough to dislodge electrons from other atoms or molecule in its </a:t>
            </a:r>
            <a:r>
              <a:rPr lang="en-US" sz="2800" dirty="0" smtClean="0"/>
              <a:t>path</a:t>
            </a:r>
          </a:p>
          <a:p>
            <a:r>
              <a:rPr lang="en-US" sz="2800" dirty="0" smtClean="0"/>
              <a:t>will </a:t>
            </a:r>
            <a:r>
              <a:rPr lang="en-US" sz="2800" dirty="0"/>
              <a:t>damage the living tissue. </a:t>
            </a:r>
            <a:endParaRPr lang="en-US" sz="2800" dirty="0" smtClean="0"/>
          </a:p>
          <a:p>
            <a:r>
              <a:rPr lang="en-US" sz="2800" dirty="0" smtClean="0"/>
              <a:t>This </a:t>
            </a:r>
            <a:r>
              <a:rPr lang="en-US" sz="2800" dirty="0"/>
              <a:t>type of radiations are called ionizing radiations. </a:t>
            </a:r>
            <a:endParaRPr lang="en-US" sz="2800" dirty="0" smtClean="0"/>
          </a:p>
          <a:p>
            <a:r>
              <a:rPr lang="en-US" sz="2800" dirty="0" smtClean="0"/>
              <a:t>Alteration </a:t>
            </a:r>
            <a:r>
              <a:rPr lang="en-US" sz="2800" dirty="0"/>
              <a:t>of cell structure by </a:t>
            </a:r>
            <a:r>
              <a:rPr lang="en-US" sz="2800" dirty="0" smtClean="0"/>
              <a:t>radiations lead </a:t>
            </a:r>
            <a:r>
              <a:rPr lang="en-US" sz="2800" dirty="0"/>
              <a:t>to the development of </a:t>
            </a:r>
            <a:r>
              <a:rPr lang="en-US" sz="2800" dirty="0" smtClean="0"/>
              <a:t>cancer.</a:t>
            </a:r>
          </a:p>
          <a:p>
            <a:r>
              <a:rPr lang="en-US" sz="2800" dirty="0" smtClean="0"/>
              <a:t>Because </a:t>
            </a:r>
            <a:r>
              <a:rPr lang="en-US" sz="2800" dirty="0"/>
              <a:t>all cells have DNA material, mutated cells can be passed on to offspring through reproduction.</a:t>
            </a:r>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fontScale="90000"/>
          </a:bodyPr>
          <a:lstStyle/>
          <a:p>
            <a:r>
              <a:rPr lang="en-US" b="1" u="heavy" dirty="0"/>
              <a:t>Naturally derived anti-HIV agents</a:t>
            </a:r>
            <a:r>
              <a:rPr lang="en-US" b="1" u="heavy" dirty="0" smtClean="0"/>
              <a:t>:</a:t>
            </a:r>
            <a:endParaRPr lang="en-US" dirty="0"/>
          </a:p>
        </p:txBody>
      </p:sp>
      <p:sp>
        <p:nvSpPr>
          <p:cNvPr id="3" name="Content Placeholder 2"/>
          <p:cNvSpPr>
            <a:spLocks noGrp="1"/>
          </p:cNvSpPr>
          <p:nvPr>
            <p:ph idx="1"/>
          </p:nvPr>
        </p:nvSpPr>
        <p:spPr>
          <a:xfrm>
            <a:off x="457200" y="1752600"/>
            <a:ext cx="8229600" cy="4572000"/>
          </a:xfrm>
        </p:spPr>
        <p:txBody>
          <a:bodyPr>
            <a:normAutofit fontScale="92500" lnSpcReduction="20000"/>
          </a:bodyPr>
          <a:lstStyle/>
          <a:p>
            <a:r>
              <a:rPr lang="en-US" b="1" dirty="0"/>
              <a:t>Introduction: </a:t>
            </a:r>
            <a:r>
              <a:rPr lang="en-US" dirty="0"/>
              <a:t>The urgent need for new anti-HIV drug is global concern. </a:t>
            </a:r>
            <a:endParaRPr lang="en-US" dirty="0" smtClean="0"/>
          </a:p>
          <a:p>
            <a:r>
              <a:rPr lang="en-US" dirty="0" smtClean="0"/>
              <a:t>In </a:t>
            </a:r>
            <a:r>
              <a:rPr lang="en-US" dirty="0"/>
              <a:t>addition to commercial hurdles HIV AIDS patients are faced with multiple difficulties associated with the currently approved anti-HIV drugs. </a:t>
            </a:r>
            <a:endParaRPr lang="en-US" dirty="0" smtClean="0"/>
          </a:p>
          <a:p>
            <a:r>
              <a:rPr lang="en-US" dirty="0" smtClean="0"/>
              <a:t>adverse </a:t>
            </a:r>
            <a:r>
              <a:rPr lang="en-US" dirty="0"/>
              <a:t>effects, the emergence of drug resistance and narrow spectrum of activity have limited the therapeutics usefulness of the various reverse transcriptase and protease inhibitor that are available on the </a:t>
            </a:r>
            <a:r>
              <a:rPr lang="en-US" dirty="0" smtClean="0"/>
              <a:t>market</a:t>
            </a:r>
          </a:p>
          <a:p>
            <a:r>
              <a:rPr lang="en-US" dirty="0" smtClean="0"/>
              <a:t>to </a:t>
            </a:r>
            <a:r>
              <a:rPr lang="en-US" dirty="0"/>
              <a:t>look for new antivirals with better efficacy, safety </a:t>
            </a:r>
            <a:r>
              <a:rPr lang="en-US" dirty="0" smtClean="0"/>
              <a:t>&amp;   affordability</a:t>
            </a:r>
            <a:r>
              <a:rPr lang="en-US" dirty="0"/>
              <a:t>.</a:t>
            </a:r>
          </a:p>
          <a:p>
            <a:r>
              <a:rPr lang="en-US" dirty="0"/>
              <a:t>Several natural products mostly of plant origin </a:t>
            </a:r>
            <a:r>
              <a:rPr lang="en-US" dirty="0" smtClean="0"/>
              <a:t>could </a:t>
            </a:r>
            <a:r>
              <a:rPr lang="en-US" dirty="0"/>
              <a:t>assist in prevention of diseases. </a:t>
            </a:r>
            <a:endParaRPr lang="en-US" dirty="0" smtClean="0"/>
          </a:p>
        </p:txBody>
      </p:sp>
      <p:sp>
        <p:nvSpPr>
          <p:cNvPr id="4" name="Slide Number Placeholder 3"/>
          <p:cNvSpPr>
            <a:spLocks noGrp="1"/>
          </p:cNvSpPr>
          <p:nvPr>
            <p:ph type="sldNum" sz="quarter" idx="12"/>
          </p:nvPr>
        </p:nvSpPr>
        <p:spPr/>
        <p:txBody>
          <a:bodyPr/>
          <a:lstStyle/>
          <a:p>
            <a:fld id="{17CF8FDF-6E7A-46CF-BF4A-F87DF872FC3D}"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fontScale="90000"/>
          </a:bodyPr>
          <a:lstStyle/>
          <a:p>
            <a:endParaRPr lang="en-US" dirty="0"/>
          </a:p>
        </p:txBody>
      </p:sp>
      <p:sp>
        <p:nvSpPr>
          <p:cNvPr id="3" name="Content Placeholder 2"/>
          <p:cNvSpPr>
            <a:spLocks noGrp="1"/>
          </p:cNvSpPr>
          <p:nvPr>
            <p:ph idx="1"/>
          </p:nvPr>
        </p:nvSpPr>
        <p:spPr>
          <a:xfrm>
            <a:off x="457200" y="1600200"/>
            <a:ext cx="8229600" cy="4800600"/>
          </a:xfrm>
        </p:spPr>
        <p:txBody>
          <a:bodyPr/>
          <a:lstStyle/>
          <a:p>
            <a:pPr marL="0" indent="0" algn="ctr">
              <a:buNone/>
            </a:pPr>
            <a:r>
              <a:rPr lang="en-US" dirty="0" smtClean="0"/>
              <a:t> </a:t>
            </a:r>
            <a:r>
              <a:rPr lang="en-US" sz="3200" b="1" i="1" u="sng" dirty="0" smtClean="0"/>
              <a:t>Anti-HIV </a:t>
            </a:r>
            <a:r>
              <a:rPr lang="en-US" sz="3200" b="1" i="1" u="sng" dirty="0"/>
              <a:t>agents:</a:t>
            </a:r>
          </a:p>
          <a:p>
            <a:pPr lvl="0"/>
            <a:r>
              <a:rPr lang="en-US" dirty="0"/>
              <a:t>Flavonoids</a:t>
            </a:r>
          </a:p>
          <a:p>
            <a:pPr lvl="0"/>
            <a:r>
              <a:rPr lang="en-US" dirty="0" err="1"/>
              <a:t>Coumarins</a:t>
            </a:r>
            <a:endParaRPr lang="en-US" dirty="0"/>
          </a:p>
          <a:p>
            <a:pPr lvl="0"/>
            <a:r>
              <a:rPr lang="en-US" dirty="0" err="1"/>
              <a:t>Terpenoids</a:t>
            </a:r>
            <a:endParaRPr lang="en-US" dirty="0"/>
          </a:p>
          <a:p>
            <a:pPr lvl="0"/>
            <a:r>
              <a:rPr lang="en-US" dirty="0"/>
              <a:t>Alkaloids</a:t>
            </a:r>
          </a:p>
          <a:p>
            <a:pPr lvl="0"/>
            <a:r>
              <a:rPr lang="en-US" dirty="0"/>
              <a:t>Polyphenols</a:t>
            </a:r>
          </a:p>
          <a:p>
            <a:pPr lvl="0"/>
            <a:r>
              <a:rPr lang="en-US" dirty="0"/>
              <a:t>Polysaccharides</a:t>
            </a:r>
          </a:p>
          <a:p>
            <a:pPr lvl="0"/>
            <a:r>
              <a:rPr lang="en-US" dirty="0"/>
              <a:t>Proteins</a:t>
            </a:r>
          </a:p>
          <a:p>
            <a:r>
              <a:rPr lang="en-US" dirty="0"/>
              <a:t>Miscellaneous</a:t>
            </a:r>
            <a:r>
              <a:rPr lang="en-US" u="sng" dirty="0"/>
              <a:t> </a:t>
            </a:r>
            <a:endParaRPr lang="en-US" b="1" dirty="0"/>
          </a:p>
          <a:p>
            <a:endParaRPr lang="en-US" b="1"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a:bodyPr>
          <a:lstStyle/>
          <a:p>
            <a:pPr lvl="0" algn="ctr"/>
            <a:r>
              <a:rPr lang="en-US" b="1" u="sng" dirty="0"/>
              <a:t>a) FLAVONOIDS</a:t>
            </a:r>
            <a:r>
              <a:rPr lang="en-US" b="1" u="sng" dirty="0" smtClean="0"/>
              <a:t>:</a:t>
            </a:r>
            <a:endParaRPr lang="en-US" dirty="0"/>
          </a:p>
        </p:txBody>
      </p:sp>
      <p:sp>
        <p:nvSpPr>
          <p:cNvPr id="3" name="Content Placeholder 2"/>
          <p:cNvSpPr>
            <a:spLocks noGrp="1"/>
          </p:cNvSpPr>
          <p:nvPr>
            <p:ph idx="1"/>
          </p:nvPr>
        </p:nvSpPr>
        <p:spPr>
          <a:xfrm>
            <a:off x="457200" y="1752600"/>
            <a:ext cx="8229600" cy="4572000"/>
          </a:xfrm>
        </p:spPr>
        <p:txBody>
          <a:bodyPr/>
          <a:lstStyle/>
          <a:p>
            <a:r>
              <a:rPr lang="en-US" dirty="0"/>
              <a:t>Flavonoids related polyphenols possesses promising anti-HIV activity. </a:t>
            </a:r>
            <a:endParaRPr lang="en-US" dirty="0" smtClean="0"/>
          </a:p>
          <a:p>
            <a:r>
              <a:rPr lang="en-US" dirty="0" smtClean="0"/>
              <a:t>A </a:t>
            </a:r>
            <a:r>
              <a:rPr lang="en-US" dirty="0"/>
              <a:t>number of flavonoids inhibit reverse transcriptase; induce </a:t>
            </a:r>
            <a:r>
              <a:rPr lang="en-US" dirty="0" err="1"/>
              <a:t>interferons</a:t>
            </a:r>
            <a:r>
              <a:rPr lang="en-US" dirty="0"/>
              <a:t> and inactive viral protease.</a:t>
            </a:r>
          </a:p>
          <a:p>
            <a:pPr lvl="0"/>
            <a:r>
              <a:rPr lang="en-US" b="1" dirty="0" smtClean="0"/>
              <a:t>a grape </a:t>
            </a:r>
            <a:r>
              <a:rPr lang="en-US" b="1" dirty="0"/>
              <a:t>seed extract </a:t>
            </a:r>
            <a:r>
              <a:rPr lang="en-US" dirty="0"/>
              <a:t>which are predominantly </a:t>
            </a:r>
            <a:r>
              <a:rPr lang="en-US" dirty="0" err="1"/>
              <a:t>flavons</a:t>
            </a:r>
            <a:r>
              <a:rPr lang="en-US" dirty="0"/>
              <a:t> and </a:t>
            </a:r>
            <a:r>
              <a:rPr lang="en-US" dirty="0" err="1"/>
              <a:t>proanthocyanidins</a:t>
            </a:r>
            <a:r>
              <a:rPr lang="en-US" dirty="0"/>
              <a:t> significantly down regulated the expression of HIV-1 entry </a:t>
            </a:r>
            <a:r>
              <a:rPr lang="en-US" dirty="0" err="1"/>
              <a:t>coreceptors</a:t>
            </a:r>
            <a:r>
              <a:rPr lang="en-US" dirty="0"/>
              <a:t>.</a:t>
            </a:r>
          </a:p>
          <a:p>
            <a:pPr lvl="0"/>
            <a:r>
              <a:rPr lang="en-US" dirty="0"/>
              <a:t>Grape seed extract may </a:t>
            </a:r>
            <a:r>
              <a:rPr lang="en-US" dirty="0" smtClean="0"/>
              <a:t>useful </a:t>
            </a:r>
            <a:r>
              <a:rPr lang="en-US" dirty="0"/>
              <a:t>in prevention of HIV infection</a:t>
            </a:r>
            <a:r>
              <a:rPr lang="en-US" dirty="0" smtClean="0"/>
              <a:t>.</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362712"/>
          </a:xfrm>
        </p:spPr>
        <p:txBody>
          <a:bodyPr>
            <a:normAutofit fontScale="90000"/>
          </a:bodyPr>
          <a:lstStyle/>
          <a:p>
            <a:endParaRPr lang="en-US" dirty="0"/>
          </a:p>
        </p:txBody>
      </p:sp>
      <p:sp>
        <p:nvSpPr>
          <p:cNvPr id="3" name="Content Placeholder 2"/>
          <p:cNvSpPr>
            <a:spLocks noGrp="1"/>
          </p:cNvSpPr>
          <p:nvPr>
            <p:ph idx="1"/>
          </p:nvPr>
        </p:nvSpPr>
        <p:spPr>
          <a:xfrm>
            <a:off x="304800" y="1066800"/>
            <a:ext cx="8534400" cy="5486400"/>
          </a:xfrm>
        </p:spPr>
        <p:txBody>
          <a:bodyPr>
            <a:normAutofit fontScale="85000" lnSpcReduction="20000"/>
          </a:bodyPr>
          <a:lstStyle/>
          <a:p>
            <a:pPr lvl="0"/>
            <a:r>
              <a:rPr lang="en-US" b="1" dirty="0" err="1"/>
              <a:t>Baicalin</a:t>
            </a:r>
            <a:r>
              <a:rPr lang="en-US" b="1" dirty="0"/>
              <a:t> (1)</a:t>
            </a:r>
            <a:r>
              <a:rPr lang="en-US" dirty="0"/>
              <a:t> is an anti- HIV flavonoid obtained from </a:t>
            </a:r>
            <a:r>
              <a:rPr lang="en-US" i="1" dirty="0" err="1"/>
              <a:t>Scutellaria</a:t>
            </a:r>
            <a:r>
              <a:rPr lang="en-US" dirty="0"/>
              <a:t> </a:t>
            </a:r>
            <a:r>
              <a:rPr lang="en-US" i="1" dirty="0" err="1"/>
              <a:t>baicalensis</a:t>
            </a:r>
            <a:r>
              <a:rPr lang="en-US" dirty="0"/>
              <a:t> which is one of the seven medicinal plants constituting the </a:t>
            </a:r>
            <a:r>
              <a:rPr lang="en-US" dirty="0" err="1"/>
              <a:t>Sho</a:t>
            </a:r>
            <a:r>
              <a:rPr lang="en-US" dirty="0"/>
              <a:t>-</a:t>
            </a:r>
            <a:r>
              <a:rPr lang="en-US" dirty="0" err="1"/>
              <a:t>Saiko</a:t>
            </a:r>
            <a:r>
              <a:rPr lang="en-US" dirty="0"/>
              <a:t>-to </a:t>
            </a:r>
            <a:r>
              <a:rPr lang="en-US" dirty="0" smtClean="0"/>
              <a:t>, a </a:t>
            </a:r>
            <a:r>
              <a:rPr lang="en-US" dirty="0"/>
              <a:t>traditional Chinese </a:t>
            </a:r>
            <a:r>
              <a:rPr lang="en-US" dirty="0" smtClean="0"/>
              <a:t> &amp; Japanese </a:t>
            </a:r>
            <a:r>
              <a:rPr lang="en-US" dirty="0"/>
              <a:t>medicinal drug.</a:t>
            </a:r>
          </a:p>
          <a:p>
            <a:pPr lvl="0"/>
            <a:r>
              <a:rPr lang="en-US" dirty="0"/>
              <a:t>The flavonoid </a:t>
            </a:r>
            <a:r>
              <a:rPr lang="en-US" b="1" dirty="0" err="1"/>
              <a:t>taxifolin</a:t>
            </a:r>
            <a:r>
              <a:rPr lang="en-US" b="1" dirty="0"/>
              <a:t> (2)</a:t>
            </a:r>
            <a:r>
              <a:rPr lang="en-US" dirty="0"/>
              <a:t> isolated from a stem bark of </a:t>
            </a:r>
            <a:r>
              <a:rPr lang="en-US" dirty="0" err="1"/>
              <a:t>Juglans</a:t>
            </a:r>
            <a:r>
              <a:rPr lang="en-US" dirty="0"/>
              <a:t> </a:t>
            </a:r>
            <a:r>
              <a:rPr lang="en-US" dirty="0" err="1"/>
              <a:t>mandshurica</a:t>
            </a:r>
            <a:r>
              <a:rPr lang="en-US" dirty="0"/>
              <a:t> show a very potent inhibition of HIV induced </a:t>
            </a:r>
            <a:r>
              <a:rPr lang="en-US" dirty="0" err="1"/>
              <a:t>cytopathic</a:t>
            </a:r>
            <a:r>
              <a:rPr lang="en-US" dirty="0"/>
              <a:t> activity against MT-4 cells.</a:t>
            </a:r>
          </a:p>
          <a:p>
            <a:pPr lvl="0"/>
            <a:r>
              <a:rPr lang="en-US" dirty="0" err="1"/>
              <a:t>Epigallocatechin</a:t>
            </a:r>
            <a:r>
              <a:rPr lang="en-US" dirty="0"/>
              <a:t> -3- </a:t>
            </a:r>
            <a:r>
              <a:rPr lang="en-US" dirty="0" err="1"/>
              <a:t>gallate</a:t>
            </a:r>
            <a:r>
              <a:rPr lang="en-US" dirty="0"/>
              <a:t> which is approximately 50% of the total </a:t>
            </a:r>
            <a:r>
              <a:rPr lang="en-US" dirty="0" err="1"/>
              <a:t>catechin</a:t>
            </a:r>
            <a:r>
              <a:rPr lang="en-US" dirty="0"/>
              <a:t> content of a green tea represent a potential low cost inhibitor of HIV infection.</a:t>
            </a:r>
          </a:p>
          <a:p>
            <a:pPr lvl="0"/>
            <a:r>
              <a:rPr lang="en-US" dirty="0"/>
              <a:t>The flavonoid </a:t>
            </a:r>
            <a:r>
              <a:rPr lang="en-US" b="1" dirty="0" err="1"/>
              <a:t>chrysin</a:t>
            </a:r>
            <a:r>
              <a:rPr lang="en-US" b="1" dirty="0"/>
              <a:t> (13) </a:t>
            </a:r>
            <a:r>
              <a:rPr lang="en-US" dirty="0"/>
              <a:t>and </a:t>
            </a:r>
            <a:r>
              <a:rPr lang="en-US" dirty="0" err="1"/>
              <a:t>benzothiophenes</a:t>
            </a:r>
            <a:r>
              <a:rPr lang="en-US" dirty="0"/>
              <a:t> have been shown to prevent HIV expression in chronically infected cells.</a:t>
            </a:r>
          </a:p>
          <a:p>
            <a:pPr lvl="0"/>
            <a:r>
              <a:rPr lang="en-US" dirty="0"/>
              <a:t>The methanol and ethyl acetate extracts from </a:t>
            </a:r>
            <a:r>
              <a:rPr lang="en-US" i="1" dirty="0" err="1" smtClean="0"/>
              <a:t>Mentha</a:t>
            </a:r>
            <a:r>
              <a:rPr lang="en-US" i="1" dirty="0" smtClean="0"/>
              <a:t> </a:t>
            </a:r>
            <a:r>
              <a:rPr lang="en-US" i="1" dirty="0" err="1"/>
              <a:t>longifolia</a:t>
            </a:r>
            <a:r>
              <a:rPr lang="en-US" i="1" dirty="0"/>
              <a:t> </a:t>
            </a:r>
            <a:r>
              <a:rPr lang="en-US" dirty="0"/>
              <a:t>that grow in the Moroccan mountains significantly inhibit HIV-1 BAL infection by 40% and 55%. Ethyl acetate show 50% inhibitory activity against HIV-1 RT</a:t>
            </a:r>
            <a:r>
              <a:rPr lang="en-US" dirty="0" smtClean="0"/>
              <a:t>.</a:t>
            </a:r>
          </a:p>
          <a:p>
            <a:pPr lvl="0"/>
            <a:r>
              <a:rPr lang="en-US" dirty="0" smtClean="0"/>
              <a:t>Chemical </a:t>
            </a:r>
            <a:r>
              <a:rPr lang="en-US" dirty="0"/>
              <a:t>analysis </a:t>
            </a:r>
            <a:r>
              <a:rPr lang="en-US" dirty="0" smtClean="0"/>
              <a:t> </a:t>
            </a:r>
            <a:r>
              <a:rPr lang="en-US" dirty="0"/>
              <a:t>suggest that flavonoid mainly </a:t>
            </a:r>
            <a:r>
              <a:rPr lang="en-US" dirty="0" err="1"/>
              <a:t>flavons</a:t>
            </a:r>
            <a:r>
              <a:rPr lang="en-US" dirty="0"/>
              <a:t> may be major inhibitor of HIV infection</a:t>
            </a:r>
            <a:r>
              <a:rPr lang="en-US" dirty="0" smtClean="0"/>
              <a:t>.</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a:bodyPr>
          <a:lstStyle/>
          <a:p>
            <a:pPr lvl="0" algn="ctr"/>
            <a:r>
              <a:rPr lang="en-US" b="1" dirty="0" smtClean="0"/>
              <a:t>(b) </a:t>
            </a:r>
            <a:r>
              <a:rPr lang="en-US" b="1" u="sng" dirty="0"/>
              <a:t>COUMARINS</a:t>
            </a:r>
            <a:r>
              <a:rPr lang="en-US" b="1" u="sng" dirty="0" smtClean="0"/>
              <a:t>:</a:t>
            </a:r>
            <a:endParaRPr lang="en-US" b="1" dirty="0"/>
          </a:p>
        </p:txBody>
      </p:sp>
      <p:sp>
        <p:nvSpPr>
          <p:cNvPr id="3" name="Content Placeholder 2"/>
          <p:cNvSpPr>
            <a:spLocks noGrp="1"/>
          </p:cNvSpPr>
          <p:nvPr>
            <p:ph idx="1"/>
          </p:nvPr>
        </p:nvSpPr>
        <p:spPr>
          <a:xfrm>
            <a:off x="457200" y="1752600"/>
            <a:ext cx="8229600" cy="4572000"/>
          </a:xfrm>
        </p:spPr>
        <p:txBody>
          <a:bodyPr>
            <a:normAutofit lnSpcReduction="10000"/>
          </a:bodyPr>
          <a:lstStyle/>
          <a:p>
            <a:r>
              <a:rPr lang="en-US" dirty="0"/>
              <a:t> </a:t>
            </a:r>
            <a:r>
              <a:rPr lang="en-US" dirty="0" err="1"/>
              <a:t>Calanolide</a:t>
            </a:r>
            <a:r>
              <a:rPr lang="en-US" dirty="0"/>
              <a:t> A </a:t>
            </a:r>
            <a:r>
              <a:rPr lang="en-US" dirty="0" smtClean="0"/>
              <a:t>&amp; </a:t>
            </a:r>
            <a:r>
              <a:rPr lang="en-US" dirty="0" smtClean="0"/>
              <a:t>related </a:t>
            </a:r>
            <a:r>
              <a:rPr lang="en-US" dirty="0" err="1"/>
              <a:t>coumarins</a:t>
            </a:r>
            <a:r>
              <a:rPr lang="en-US" dirty="0"/>
              <a:t> isolated from various </a:t>
            </a:r>
            <a:r>
              <a:rPr lang="en-US" dirty="0" err="1"/>
              <a:t>Calophyllum</a:t>
            </a:r>
            <a:r>
              <a:rPr lang="en-US" dirty="0"/>
              <a:t> spp. represent a distinct subgroup of non-nucleoside reverse transcriptase inhibitor.</a:t>
            </a:r>
          </a:p>
          <a:p>
            <a:r>
              <a:rPr lang="en-US" dirty="0" smtClean="0"/>
              <a:t>.</a:t>
            </a:r>
            <a:r>
              <a:rPr lang="en-US" dirty="0" err="1" smtClean="0"/>
              <a:t>Calanolide</a:t>
            </a:r>
            <a:r>
              <a:rPr lang="en-US" dirty="0" smtClean="0"/>
              <a:t> </a:t>
            </a:r>
            <a:r>
              <a:rPr lang="en-US" dirty="0"/>
              <a:t>A also active against most of the strains of the Mycobacterium tuberculosis including those resistances to anti tuberculosis drugs</a:t>
            </a:r>
          </a:p>
          <a:p>
            <a:pPr lvl="0"/>
            <a:r>
              <a:rPr lang="en-US" dirty="0"/>
              <a:t>Various </a:t>
            </a:r>
            <a:r>
              <a:rPr lang="en-US" dirty="0" err="1" smtClean="0"/>
              <a:t>furanocoumarins</a:t>
            </a:r>
            <a:r>
              <a:rPr lang="en-US" dirty="0" smtClean="0"/>
              <a:t> obtained  </a:t>
            </a:r>
            <a:r>
              <a:rPr lang="en-US" dirty="0"/>
              <a:t>from </a:t>
            </a:r>
            <a:r>
              <a:rPr lang="en-US" i="1" dirty="0" err="1" smtClean="0"/>
              <a:t>Prangos</a:t>
            </a:r>
            <a:r>
              <a:rPr lang="en-US" i="1" dirty="0"/>
              <a:t> </a:t>
            </a:r>
            <a:r>
              <a:rPr lang="en-US" i="1" dirty="0" err="1" smtClean="0"/>
              <a:t>Ischimgancia</a:t>
            </a:r>
            <a:r>
              <a:rPr lang="en-US" i="1" dirty="0" smtClean="0"/>
              <a:t> </a:t>
            </a:r>
            <a:r>
              <a:rPr lang="en-US" dirty="0"/>
              <a:t>has shown anti- HIV activity.</a:t>
            </a:r>
          </a:p>
          <a:p>
            <a:pPr lvl="0"/>
            <a:r>
              <a:rPr lang="en-US" dirty="0"/>
              <a:t>A number of </a:t>
            </a:r>
            <a:r>
              <a:rPr lang="en-US" dirty="0" err="1"/>
              <a:t>coumarins</a:t>
            </a:r>
            <a:r>
              <a:rPr lang="en-US" dirty="0"/>
              <a:t> derivatives isolated from the roots of </a:t>
            </a:r>
            <a:r>
              <a:rPr lang="en-US" i="1" dirty="0" smtClean="0"/>
              <a:t>Ferula </a:t>
            </a:r>
            <a:r>
              <a:rPr lang="en-US" i="1" dirty="0" err="1" smtClean="0"/>
              <a:t>s</a:t>
            </a:r>
            <a:r>
              <a:rPr lang="en-US" i="1" dirty="0" err="1" smtClean="0"/>
              <a:t>umbul</a:t>
            </a:r>
            <a:r>
              <a:rPr lang="en-US" i="1" dirty="0" smtClean="0"/>
              <a:t> </a:t>
            </a:r>
            <a:r>
              <a:rPr lang="en-US" dirty="0" smtClean="0"/>
              <a:t>showed </a:t>
            </a:r>
            <a:r>
              <a:rPr lang="en-US" dirty="0" smtClean="0"/>
              <a:t>anti-HIV activity</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54</a:t>
            </a:fld>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9915"/>
            <a:ext cx="8229600" cy="705485"/>
          </a:xfrm>
        </p:spPr>
        <p:txBody>
          <a:bodyPr>
            <a:normAutofit fontScale="90000"/>
          </a:bodyPr>
          <a:lstStyle/>
          <a:p>
            <a:pPr lvl="0" algn="ctr"/>
            <a:r>
              <a:rPr lang="en-US" b="1" dirty="0" smtClean="0"/>
              <a:t>(c) </a:t>
            </a:r>
            <a:r>
              <a:rPr lang="en-US" b="1" u="sng" dirty="0"/>
              <a:t>TERPENOIDS</a:t>
            </a:r>
            <a:r>
              <a:rPr lang="en-US" b="1" u="sng" dirty="0" smtClean="0"/>
              <a:t>:</a:t>
            </a:r>
            <a:endParaRPr lang="en-US" b="1" dirty="0"/>
          </a:p>
        </p:txBody>
      </p:sp>
      <p:sp>
        <p:nvSpPr>
          <p:cNvPr id="3" name="Content Placeholder 2"/>
          <p:cNvSpPr>
            <a:spLocks noGrp="1"/>
          </p:cNvSpPr>
          <p:nvPr>
            <p:ph idx="1"/>
          </p:nvPr>
        </p:nvSpPr>
        <p:spPr>
          <a:xfrm>
            <a:off x="457200" y="1295400"/>
            <a:ext cx="8229600" cy="5553075"/>
          </a:xfrm>
        </p:spPr>
        <p:txBody>
          <a:bodyPr>
            <a:normAutofit lnSpcReduction="10000"/>
          </a:bodyPr>
          <a:lstStyle/>
          <a:p>
            <a:pPr lvl="0"/>
            <a:r>
              <a:rPr lang="en-US" sz="2100" dirty="0" err="1"/>
              <a:t>Serval</a:t>
            </a:r>
            <a:r>
              <a:rPr lang="en-US" sz="2100" dirty="0"/>
              <a:t> </a:t>
            </a:r>
            <a:r>
              <a:rPr lang="en-US" sz="2100" dirty="0" err="1"/>
              <a:t>triterpenoids</a:t>
            </a:r>
            <a:r>
              <a:rPr lang="en-US" sz="2100" dirty="0"/>
              <a:t> have </a:t>
            </a:r>
            <a:r>
              <a:rPr lang="en-US" sz="2100" dirty="0" smtClean="0"/>
              <a:t>exhibited </a:t>
            </a:r>
            <a:r>
              <a:rPr lang="en-US" sz="2100" dirty="0"/>
              <a:t>antiretroviral activity with different mechanism of action. The </a:t>
            </a:r>
            <a:r>
              <a:rPr lang="en-US" sz="2100" dirty="0" err="1"/>
              <a:t>limonoids</a:t>
            </a:r>
            <a:r>
              <a:rPr lang="en-US" sz="2100" dirty="0"/>
              <a:t>, </a:t>
            </a:r>
            <a:r>
              <a:rPr lang="en-US" sz="2100" dirty="0" err="1"/>
              <a:t>limonim</a:t>
            </a:r>
            <a:r>
              <a:rPr lang="en-US" sz="2100" dirty="0"/>
              <a:t> and </a:t>
            </a:r>
            <a:r>
              <a:rPr lang="en-US" sz="2100" dirty="0" err="1"/>
              <a:t>nomilin</a:t>
            </a:r>
            <a:r>
              <a:rPr lang="en-US" sz="2100" dirty="0"/>
              <a:t> inhibited HIV replication</a:t>
            </a:r>
          </a:p>
          <a:p>
            <a:pPr lvl="0"/>
            <a:r>
              <a:rPr lang="en-US" sz="2100" dirty="0"/>
              <a:t>Another </a:t>
            </a:r>
            <a:r>
              <a:rPr lang="en-US" sz="2100" dirty="0" err="1"/>
              <a:t>limonoid</a:t>
            </a:r>
            <a:r>
              <a:rPr lang="en-US" sz="2100" dirty="0"/>
              <a:t> clausenolide-1-ethyl ether isolated from the rhizomes and the roots of the </a:t>
            </a:r>
            <a:r>
              <a:rPr lang="en-US" sz="2100" i="1" dirty="0" err="1"/>
              <a:t>Clausena</a:t>
            </a:r>
            <a:r>
              <a:rPr lang="en-US" sz="2100" i="1" dirty="0"/>
              <a:t> </a:t>
            </a:r>
            <a:r>
              <a:rPr lang="en-US" sz="2100" i="1" dirty="0" err="1"/>
              <a:t>excavata</a:t>
            </a:r>
            <a:r>
              <a:rPr lang="en-US" sz="2100" i="1" dirty="0"/>
              <a:t> </a:t>
            </a:r>
            <a:r>
              <a:rPr lang="en-US" sz="2100" dirty="0"/>
              <a:t>shows anti-HIV activity.</a:t>
            </a:r>
          </a:p>
          <a:p>
            <a:pPr lvl="0"/>
            <a:r>
              <a:rPr lang="en-US" sz="2100" dirty="0"/>
              <a:t>Glycyrrhizin from licorice root (</a:t>
            </a:r>
            <a:r>
              <a:rPr lang="en-US" sz="2100" dirty="0" err="1"/>
              <a:t>Glycyrrhiza</a:t>
            </a:r>
            <a:r>
              <a:rPr lang="en-US" sz="2100" dirty="0"/>
              <a:t> </a:t>
            </a:r>
            <a:r>
              <a:rPr lang="en-US" sz="2100" dirty="0" err="1"/>
              <a:t>glabra</a:t>
            </a:r>
            <a:r>
              <a:rPr lang="en-US" sz="2100" dirty="0"/>
              <a:t>) has been known for sometimes as an anti-viral agent.</a:t>
            </a:r>
          </a:p>
          <a:p>
            <a:pPr lvl="0"/>
            <a:r>
              <a:rPr lang="en-US" sz="2100" dirty="0" err="1"/>
              <a:t>Oleanolic</a:t>
            </a:r>
            <a:r>
              <a:rPr lang="en-US" sz="2100" dirty="0"/>
              <a:t> acid was identified as an anti-HIV </a:t>
            </a:r>
            <a:r>
              <a:rPr lang="en-US" sz="2100" dirty="0" smtClean="0"/>
              <a:t>obtained </a:t>
            </a:r>
            <a:r>
              <a:rPr lang="en-US" sz="2100" dirty="0"/>
              <a:t>from several plants including </a:t>
            </a:r>
            <a:r>
              <a:rPr lang="en-US" sz="2100" i="1" dirty="0"/>
              <a:t>Rosa </a:t>
            </a:r>
            <a:r>
              <a:rPr lang="en-US" sz="2100" i="1" dirty="0" err="1"/>
              <a:t>woodsii</a:t>
            </a:r>
            <a:r>
              <a:rPr lang="en-US" sz="2100" i="1" dirty="0"/>
              <a:t> </a:t>
            </a:r>
            <a:r>
              <a:rPr lang="en-US" sz="2100" dirty="0"/>
              <a:t>(leaves).</a:t>
            </a:r>
          </a:p>
          <a:p>
            <a:pPr lvl="0"/>
            <a:r>
              <a:rPr lang="en-US" sz="2100" i="1" dirty="0" err="1"/>
              <a:t>Prosopis</a:t>
            </a:r>
            <a:r>
              <a:rPr lang="en-US" sz="2100" i="1" dirty="0"/>
              <a:t> </a:t>
            </a:r>
            <a:r>
              <a:rPr lang="en-US" sz="2100" i="1" dirty="0" err="1"/>
              <a:t>glandulosa</a:t>
            </a:r>
            <a:r>
              <a:rPr lang="en-US" sz="2100" i="1" dirty="0"/>
              <a:t> </a:t>
            </a:r>
            <a:r>
              <a:rPr lang="en-US" sz="2100" dirty="0"/>
              <a:t>(</a:t>
            </a:r>
            <a:r>
              <a:rPr lang="en-US" sz="2100" dirty="0" smtClean="0"/>
              <a:t>leaves), </a:t>
            </a:r>
            <a:r>
              <a:rPr lang="en-US" sz="2100" dirty="0" err="1" smtClean="0"/>
              <a:t>Phoradendron</a:t>
            </a:r>
            <a:r>
              <a:rPr lang="en-US" sz="2100" dirty="0" smtClean="0"/>
              <a:t>(whole </a:t>
            </a:r>
            <a:r>
              <a:rPr lang="en-US" sz="2100" dirty="0"/>
              <a:t>plant) </a:t>
            </a:r>
            <a:r>
              <a:rPr lang="en-US" sz="2100" dirty="0" smtClean="0"/>
              <a:t>&amp;</a:t>
            </a:r>
            <a:r>
              <a:rPr lang="en-US" sz="2100" dirty="0" smtClean="0"/>
              <a:t> </a:t>
            </a:r>
            <a:r>
              <a:rPr lang="en-US" sz="2100" i="1" dirty="0" err="1"/>
              <a:t>T</a:t>
            </a:r>
            <a:r>
              <a:rPr lang="en-US" sz="2100" i="1" dirty="0" err="1" smtClean="0"/>
              <a:t>ernstromia</a:t>
            </a:r>
            <a:r>
              <a:rPr lang="en-US" sz="2100" i="1" dirty="0" smtClean="0"/>
              <a:t> </a:t>
            </a:r>
            <a:r>
              <a:rPr lang="en-US" sz="2100" i="1" dirty="0" err="1"/>
              <a:t>gumnanthera</a:t>
            </a:r>
            <a:r>
              <a:rPr lang="en-US" sz="2100" dirty="0"/>
              <a:t>(aerial parts) inhibited HIV replication</a:t>
            </a:r>
          </a:p>
          <a:p>
            <a:pPr lvl="0"/>
            <a:r>
              <a:rPr lang="en-US" sz="2100" dirty="0"/>
              <a:t>A derivative of </a:t>
            </a:r>
            <a:r>
              <a:rPr lang="en-US" sz="2100" dirty="0" err="1"/>
              <a:t>oleanolic</a:t>
            </a:r>
            <a:r>
              <a:rPr lang="en-US" sz="2100" dirty="0"/>
              <a:t> acid </a:t>
            </a:r>
            <a:r>
              <a:rPr lang="en-US" sz="2100" dirty="0" smtClean="0"/>
              <a:t>has very </a:t>
            </a:r>
            <a:r>
              <a:rPr lang="en-US" sz="2100" dirty="0"/>
              <a:t>potent anti-HIV activity.</a:t>
            </a:r>
          </a:p>
          <a:p>
            <a:pPr lvl="0"/>
            <a:r>
              <a:rPr lang="en-US" sz="2100" dirty="0"/>
              <a:t>12-O-tetradecanoylphorbol-13-acetate from the seeds of </a:t>
            </a:r>
            <a:r>
              <a:rPr lang="en-US" sz="2100" i="1" dirty="0"/>
              <a:t>Croton </a:t>
            </a:r>
            <a:r>
              <a:rPr lang="en-US" sz="2100" i="1" dirty="0" err="1"/>
              <a:t>tiglium</a:t>
            </a:r>
            <a:r>
              <a:rPr lang="en-US" sz="2100" i="1" dirty="0"/>
              <a:t> </a:t>
            </a:r>
            <a:r>
              <a:rPr lang="en-US" sz="2100" dirty="0"/>
              <a:t>was found to be potent inhibitor of the HIV-1.induced </a:t>
            </a:r>
            <a:r>
              <a:rPr lang="en-US" sz="2100" dirty="0" err="1"/>
              <a:t>cytopathic</a:t>
            </a:r>
            <a:r>
              <a:rPr lang="en-US" sz="2100" dirty="0"/>
              <a:t> effect on MT-4 </a:t>
            </a:r>
            <a:r>
              <a:rPr lang="en-US" sz="2100" dirty="0" smtClean="0"/>
              <a:t>cells</a:t>
            </a:r>
            <a:endParaRPr lang="en-US" sz="2100"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55</a:t>
            </a:fld>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pPr lvl="0" algn="ctr"/>
            <a:r>
              <a:rPr lang="en-US" b="1" dirty="0" smtClean="0"/>
              <a:t>(d)</a:t>
            </a:r>
            <a:r>
              <a:rPr lang="en-US" b="1" u="sng" dirty="0"/>
              <a:t> ALKALOIDS</a:t>
            </a:r>
            <a:r>
              <a:rPr lang="en-US" b="1" u="sng" dirty="0" smtClean="0"/>
              <a:t>:</a:t>
            </a:r>
            <a:endParaRPr lang="en-US" b="1" dirty="0"/>
          </a:p>
        </p:txBody>
      </p:sp>
      <p:sp>
        <p:nvSpPr>
          <p:cNvPr id="3" name="Content Placeholder 2"/>
          <p:cNvSpPr>
            <a:spLocks noGrp="1"/>
          </p:cNvSpPr>
          <p:nvPr>
            <p:ph idx="1"/>
          </p:nvPr>
        </p:nvSpPr>
        <p:spPr>
          <a:xfrm>
            <a:off x="457200" y="1676400"/>
            <a:ext cx="8229600" cy="4800600"/>
          </a:xfrm>
        </p:spPr>
        <p:txBody>
          <a:bodyPr>
            <a:normAutofit fontScale="92500" lnSpcReduction="10000"/>
          </a:bodyPr>
          <a:lstStyle/>
          <a:p>
            <a:pPr lvl="0"/>
            <a:r>
              <a:rPr lang="en-US" dirty="0"/>
              <a:t>The </a:t>
            </a:r>
            <a:r>
              <a:rPr lang="en-US" dirty="0" err="1"/>
              <a:t>aporphine</a:t>
            </a:r>
            <a:r>
              <a:rPr lang="en-US" dirty="0"/>
              <a:t> alkaloids </a:t>
            </a:r>
            <a:r>
              <a:rPr lang="en-US" dirty="0" err="1"/>
              <a:t>hernandonine</a:t>
            </a:r>
            <a:r>
              <a:rPr lang="en-US" dirty="0"/>
              <a:t>, </a:t>
            </a:r>
            <a:r>
              <a:rPr lang="en-US" dirty="0" err="1" smtClean="0"/>
              <a:t>laurolistine</a:t>
            </a:r>
            <a:r>
              <a:rPr lang="en-US" dirty="0" smtClean="0"/>
              <a:t> </a:t>
            </a:r>
            <a:r>
              <a:rPr lang="en-US" dirty="0"/>
              <a:t>isolated from the roots of </a:t>
            </a:r>
            <a:r>
              <a:rPr lang="en-US" i="1" dirty="0" err="1"/>
              <a:t>Lindera</a:t>
            </a:r>
            <a:r>
              <a:rPr lang="en-US" i="1" dirty="0"/>
              <a:t> </a:t>
            </a:r>
            <a:r>
              <a:rPr lang="en-US" i="1" dirty="0" err="1"/>
              <a:t>chunni</a:t>
            </a:r>
            <a:r>
              <a:rPr lang="en-US" i="1" dirty="0"/>
              <a:t> </a:t>
            </a:r>
            <a:r>
              <a:rPr lang="en-US" dirty="0"/>
              <a:t>show significant anti-HIV-1 </a:t>
            </a:r>
            <a:r>
              <a:rPr lang="en-US" dirty="0" err="1"/>
              <a:t>integrase</a:t>
            </a:r>
            <a:r>
              <a:rPr lang="en-US" dirty="0"/>
              <a:t> activity</a:t>
            </a:r>
          </a:p>
          <a:p>
            <a:pPr lvl="0"/>
            <a:r>
              <a:rPr lang="en-US" dirty="0" err="1"/>
              <a:t>Aromoline</a:t>
            </a:r>
            <a:r>
              <a:rPr lang="en-US" dirty="0"/>
              <a:t> isolated from the root tuber of </a:t>
            </a:r>
            <a:r>
              <a:rPr lang="en-US" i="1" dirty="0" err="1"/>
              <a:t>Stephania</a:t>
            </a:r>
            <a:r>
              <a:rPr lang="en-US" i="1" dirty="0"/>
              <a:t> </a:t>
            </a:r>
            <a:r>
              <a:rPr lang="en-US" i="1" dirty="0" err="1"/>
              <a:t>cepharantha</a:t>
            </a:r>
            <a:r>
              <a:rPr lang="en-US" dirty="0"/>
              <a:t> completely inhibited the </a:t>
            </a:r>
            <a:r>
              <a:rPr lang="en-US" dirty="0" err="1"/>
              <a:t>cytopathic</a:t>
            </a:r>
            <a:r>
              <a:rPr lang="en-US" dirty="0"/>
              <a:t> effects of HIV-1 on MT-4 cells.</a:t>
            </a:r>
          </a:p>
          <a:p>
            <a:pPr lvl="0"/>
            <a:r>
              <a:rPr lang="en-US" dirty="0"/>
              <a:t>Natural and chemical derivatives in which some or all of the five phenol groups have been </a:t>
            </a:r>
            <a:r>
              <a:rPr lang="en-US" dirty="0" err="1"/>
              <a:t>methoxylated</a:t>
            </a:r>
            <a:r>
              <a:rPr lang="en-US" dirty="0"/>
              <a:t> showed substantially decreased inhibition of HIV-1 RT. DNA polymerase activity.</a:t>
            </a:r>
          </a:p>
          <a:p>
            <a:pPr lvl="0"/>
            <a:r>
              <a:rPr lang="en-US" dirty="0"/>
              <a:t>The methanol extract of </a:t>
            </a:r>
            <a:r>
              <a:rPr lang="en-US" i="1" dirty="0"/>
              <a:t>Artemisia </a:t>
            </a:r>
            <a:r>
              <a:rPr lang="en-US" i="1" dirty="0" err="1"/>
              <a:t>caruifolia</a:t>
            </a:r>
            <a:r>
              <a:rPr lang="en-US" i="1" dirty="0"/>
              <a:t> </a:t>
            </a:r>
            <a:r>
              <a:rPr lang="en-US" dirty="0"/>
              <a:t>yielded N 1, N5, and N10-tri-P- </a:t>
            </a:r>
            <a:r>
              <a:rPr lang="en-US" dirty="0" err="1"/>
              <a:t>coumaroylspermidine</a:t>
            </a:r>
            <a:r>
              <a:rPr lang="en-US" dirty="0"/>
              <a:t> which show a moderate inhibitory activity on HIV-1protease</a:t>
            </a:r>
            <a:r>
              <a:rPr lang="en-US" dirty="0" smtClean="0"/>
              <a:t>.</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a:bodyPr>
          <a:lstStyle/>
          <a:p>
            <a:pPr lvl="0" algn="ctr"/>
            <a:r>
              <a:rPr lang="en-US" b="1" u="sng" dirty="0" smtClean="0"/>
              <a:t>(e) POLYPHENOLS:</a:t>
            </a:r>
            <a:endParaRPr lang="en-US" b="1" dirty="0"/>
          </a:p>
        </p:txBody>
      </p:sp>
      <p:sp>
        <p:nvSpPr>
          <p:cNvPr id="3" name="Content Placeholder 2"/>
          <p:cNvSpPr>
            <a:spLocks noGrp="1"/>
          </p:cNvSpPr>
          <p:nvPr>
            <p:ph idx="1"/>
          </p:nvPr>
        </p:nvSpPr>
        <p:spPr>
          <a:xfrm>
            <a:off x="457200" y="1752600"/>
            <a:ext cx="8229600" cy="5105400"/>
          </a:xfrm>
        </p:spPr>
        <p:txBody>
          <a:bodyPr>
            <a:normAutofit fontScale="85000" lnSpcReduction="10000"/>
          </a:bodyPr>
          <a:lstStyle/>
          <a:p>
            <a:pPr lvl="0"/>
            <a:r>
              <a:rPr lang="en-US" dirty="0"/>
              <a:t>Chronic administration of polyphenols-rich fruit juices is thought to be favorable to HIV- positive patients.</a:t>
            </a:r>
          </a:p>
          <a:p>
            <a:pPr lvl="0"/>
            <a:r>
              <a:rPr lang="en-US" dirty="0"/>
              <a:t>The </a:t>
            </a:r>
            <a:r>
              <a:rPr lang="en-US" dirty="0" err="1"/>
              <a:t>Gallotannins</a:t>
            </a:r>
            <a:r>
              <a:rPr lang="en-US" dirty="0"/>
              <a:t> </a:t>
            </a:r>
            <a:r>
              <a:rPr lang="en-US" dirty="0" err="1"/>
              <a:t>geraniin</a:t>
            </a:r>
            <a:r>
              <a:rPr lang="en-US" dirty="0"/>
              <a:t> and </a:t>
            </a:r>
            <a:r>
              <a:rPr lang="en-US" dirty="0" err="1"/>
              <a:t>corilagin</a:t>
            </a:r>
            <a:r>
              <a:rPr lang="en-US" dirty="0"/>
              <a:t> isolated from </a:t>
            </a:r>
            <a:r>
              <a:rPr lang="en-US" i="1" dirty="0" err="1" smtClean="0"/>
              <a:t>Phyllanthus</a:t>
            </a:r>
            <a:r>
              <a:rPr lang="en-US" i="1" dirty="0" smtClean="0"/>
              <a:t>  </a:t>
            </a:r>
            <a:r>
              <a:rPr lang="en-US" i="1" dirty="0" err="1"/>
              <a:t>amorus</a:t>
            </a:r>
            <a:r>
              <a:rPr lang="en-US" i="1" dirty="0"/>
              <a:t> </a:t>
            </a:r>
            <a:r>
              <a:rPr lang="en-US" dirty="0" smtClean="0"/>
              <a:t>, demonstrated </a:t>
            </a:r>
            <a:r>
              <a:rPr lang="en-US" dirty="0"/>
              <a:t>a specific inhibition of </a:t>
            </a:r>
            <a:r>
              <a:rPr lang="en-US" dirty="0" smtClean="0"/>
              <a:t>HIV-1 replication </a:t>
            </a:r>
            <a:r>
              <a:rPr lang="en-US" dirty="0"/>
              <a:t>in MT-4 cells.</a:t>
            </a:r>
          </a:p>
          <a:p>
            <a:pPr lvl="0"/>
            <a:r>
              <a:rPr lang="en-US" dirty="0" err="1"/>
              <a:t>Geraniineffectively</a:t>
            </a:r>
            <a:r>
              <a:rPr lang="en-US" dirty="0"/>
              <a:t> block viral uptake and also exhibited in-vitro inhibition of HIV-1</a:t>
            </a:r>
          </a:p>
          <a:p>
            <a:pPr lvl="0"/>
            <a:r>
              <a:rPr lang="en-US" dirty="0"/>
              <a:t>Gallic acid and its various derivate </a:t>
            </a:r>
            <a:r>
              <a:rPr lang="en-US" dirty="0" smtClean="0"/>
              <a:t> from </a:t>
            </a:r>
            <a:r>
              <a:rPr lang="en-US" i="1" dirty="0" err="1" smtClean="0"/>
              <a:t>Terminalia</a:t>
            </a:r>
            <a:r>
              <a:rPr lang="en-US" i="1" dirty="0" smtClean="0"/>
              <a:t> </a:t>
            </a:r>
            <a:r>
              <a:rPr lang="en-US" i="1" dirty="0" err="1" smtClean="0"/>
              <a:t>chebula</a:t>
            </a:r>
            <a:r>
              <a:rPr lang="en-US" dirty="0"/>
              <a:t>, </a:t>
            </a:r>
            <a:r>
              <a:rPr lang="en-US" i="1" dirty="0"/>
              <a:t>Euphorbia </a:t>
            </a:r>
            <a:r>
              <a:rPr lang="en-US" i="1" dirty="0" err="1"/>
              <a:t>pekinensis</a:t>
            </a:r>
            <a:r>
              <a:rPr lang="en-US" i="1" dirty="0"/>
              <a:t> </a:t>
            </a:r>
            <a:r>
              <a:rPr lang="en-US" dirty="0"/>
              <a:t>inhibited HIV-1 </a:t>
            </a:r>
            <a:r>
              <a:rPr lang="en-US" dirty="0" err="1"/>
              <a:t>integrase</a:t>
            </a:r>
            <a:r>
              <a:rPr lang="en-US" dirty="0"/>
              <a:t>.</a:t>
            </a:r>
          </a:p>
          <a:p>
            <a:pPr lvl="0"/>
            <a:r>
              <a:rPr lang="en-US" dirty="0" err="1"/>
              <a:t>Lithospermic</a:t>
            </a:r>
            <a:r>
              <a:rPr lang="en-US" dirty="0"/>
              <a:t> </a:t>
            </a:r>
            <a:r>
              <a:rPr lang="en-US" dirty="0" smtClean="0"/>
              <a:t>acid B- </a:t>
            </a:r>
            <a:r>
              <a:rPr lang="en-US" dirty="0"/>
              <a:t>(34) and </a:t>
            </a:r>
            <a:r>
              <a:rPr lang="en-US" dirty="0" err="1"/>
              <a:t>lithospermic</a:t>
            </a:r>
            <a:r>
              <a:rPr lang="en-US" dirty="0"/>
              <a:t> acid B-(35) two related compounds have anti – HIV activity without cytotoxicity.</a:t>
            </a:r>
          </a:p>
          <a:p>
            <a:pPr lvl="0"/>
            <a:r>
              <a:rPr lang="en-US" dirty="0"/>
              <a:t>Tannins and other polyphenols may be developed as a topical </a:t>
            </a:r>
            <a:r>
              <a:rPr lang="en-US" dirty="0" err="1"/>
              <a:t>microbicide</a:t>
            </a:r>
            <a:r>
              <a:rPr lang="en-US" dirty="0"/>
              <a:t> for the prevention of sexual transmission of HIV.</a:t>
            </a:r>
          </a:p>
          <a:p>
            <a:pPr lvl="0"/>
            <a:r>
              <a:rPr lang="en-US" dirty="0" err="1"/>
              <a:t>Polycaphenol</a:t>
            </a:r>
            <a:r>
              <a:rPr lang="en-US" dirty="0"/>
              <a:t> the alkaline extract of Cacao Rusk effectively inhibited the </a:t>
            </a:r>
            <a:r>
              <a:rPr lang="en-US" dirty="0" err="1"/>
              <a:t>cytopathic</a:t>
            </a:r>
            <a:r>
              <a:rPr lang="en-US" dirty="0"/>
              <a:t> effect of HIV infection</a:t>
            </a:r>
            <a:r>
              <a:rPr lang="en-US" dirty="0" smtClean="0"/>
              <a:t>.</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57</a:t>
            </a:fld>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pPr lvl="0" algn="ctr"/>
            <a:r>
              <a:rPr lang="en-US" b="1" dirty="0" smtClean="0"/>
              <a:t>(f) </a:t>
            </a:r>
            <a:r>
              <a:rPr lang="en-US" b="1" u="sng" dirty="0"/>
              <a:t>POLYSACHRIDES</a:t>
            </a:r>
            <a:r>
              <a:rPr lang="en-US" b="1" u="sng" dirty="0" smtClean="0"/>
              <a:t>:</a:t>
            </a:r>
            <a:endParaRPr lang="en-US" b="1" dirty="0"/>
          </a:p>
        </p:txBody>
      </p:sp>
      <p:sp>
        <p:nvSpPr>
          <p:cNvPr id="3" name="Content Placeholder 2"/>
          <p:cNvSpPr>
            <a:spLocks noGrp="1"/>
          </p:cNvSpPr>
          <p:nvPr>
            <p:ph idx="1"/>
          </p:nvPr>
        </p:nvSpPr>
        <p:spPr>
          <a:xfrm>
            <a:off x="457200" y="1676400"/>
            <a:ext cx="8229600" cy="4800600"/>
          </a:xfrm>
        </p:spPr>
        <p:txBody>
          <a:bodyPr/>
          <a:lstStyle/>
          <a:p>
            <a:pPr lvl="0"/>
            <a:r>
              <a:rPr lang="en-US" dirty="0" err="1"/>
              <a:t>Sulphated</a:t>
            </a:r>
            <a:r>
              <a:rPr lang="en-US" dirty="0"/>
              <a:t> polysaccharides of marine origin block the binding of retrovirus to cells which is in case of HIV</a:t>
            </a:r>
          </a:p>
          <a:p>
            <a:pPr lvl="0"/>
            <a:r>
              <a:rPr lang="en-US" dirty="0"/>
              <a:t>Terrestrial non </a:t>
            </a:r>
            <a:r>
              <a:rPr lang="en-US" dirty="0" err="1"/>
              <a:t>sulphated</a:t>
            </a:r>
            <a:r>
              <a:rPr lang="en-US" dirty="0"/>
              <a:t> polysaccharides have their role in the treatment of HIV as natural product</a:t>
            </a:r>
          </a:p>
          <a:p>
            <a:pPr lvl="0"/>
            <a:r>
              <a:rPr lang="en-US" dirty="0"/>
              <a:t>Anti-HIV polysaccharides extracted from the bark of </a:t>
            </a:r>
            <a:r>
              <a:rPr lang="en-US" i="1" dirty="0" err="1"/>
              <a:t>Rhizopora</a:t>
            </a:r>
            <a:r>
              <a:rPr lang="en-US" i="1" dirty="0"/>
              <a:t> </a:t>
            </a:r>
            <a:r>
              <a:rPr lang="en-US" i="1" dirty="0" err="1"/>
              <a:t>mucronata</a:t>
            </a:r>
            <a:endParaRPr lang="en-US" i="1" dirty="0"/>
          </a:p>
          <a:p>
            <a:pPr lvl="0"/>
            <a:r>
              <a:rPr lang="en-US" dirty="0"/>
              <a:t>Various </a:t>
            </a:r>
            <a:r>
              <a:rPr lang="en-US" dirty="0" err="1"/>
              <a:t>sulphated</a:t>
            </a:r>
            <a:r>
              <a:rPr lang="en-US" dirty="0"/>
              <a:t> polysaccharides are now being tested for their clinical </a:t>
            </a:r>
            <a:r>
              <a:rPr lang="en-US" dirty="0" err="1"/>
              <a:t>afficacy</a:t>
            </a:r>
            <a:r>
              <a:rPr lang="en-US" dirty="0"/>
              <a:t>.</a:t>
            </a:r>
          </a:p>
          <a:p>
            <a:pPr lvl="0"/>
            <a:r>
              <a:rPr lang="en-US" dirty="0"/>
              <a:t>Another </a:t>
            </a:r>
            <a:r>
              <a:rPr lang="en-US" dirty="0" err="1"/>
              <a:t>sulphated</a:t>
            </a:r>
            <a:r>
              <a:rPr lang="en-US" dirty="0"/>
              <a:t> </a:t>
            </a:r>
            <a:r>
              <a:rPr lang="en-US" dirty="0" err="1"/>
              <a:t>polymannaroguluronate</a:t>
            </a:r>
            <a:r>
              <a:rPr lang="en-US" dirty="0"/>
              <a:t> marine </a:t>
            </a:r>
            <a:r>
              <a:rPr lang="en-US" dirty="0" err="1"/>
              <a:t>sulphated</a:t>
            </a:r>
            <a:r>
              <a:rPr lang="en-US" dirty="0"/>
              <a:t> </a:t>
            </a:r>
            <a:r>
              <a:rPr lang="en-US" dirty="0" smtClean="0"/>
              <a:t>polysaccharide extract </a:t>
            </a:r>
            <a:r>
              <a:rPr lang="en-US" dirty="0"/>
              <a:t>from brown algae have inhibitory effect against HIV proliferation</a:t>
            </a:r>
            <a:r>
              <a:rPr lang="en-US" dirty="0" smtClean="0"/>
              <a:t>.</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58</a:t>
            </a:fld>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pPr lvl="0" algn="ctr"/>
            <a:r>
              <a:rPr lang="en-US" b="1" dirty="0" smtClean="0"/>
              <a:t>(g) </a:t>
            </a:r>
            <a:r>
              <a:rPr lang="en-US" b="1" u="sng" dirty="0"/>
              <a:t>PROTEINS</a:t>
            </a:r>
            <a:r>
              <a:rPr lang="en-US" b="1" u="sng" dirty="0" smtClean="0"/>
              <a:t>:</a:t>
            </a:r>
            <a:endParaRPr lang="en-US" b="1" dirty="0"/>
          </a:p>
        </p:txBody>
      </p:sp>
      <p:sp>
        <p:nvSpPr>
          <p:cNvPr id="3" name="Content Placeholder 2"/>
          <p:cNvSpPr>
            <a:spLocks noGrp="1"/>
          </p:cNvSpPr>
          <p:nvPr>
            <p:ph idx="1"/>
          </p:nvPr>
        </p:nvSpPr>
        <p:spPr>
          <a:xfrm>
            <a:off x="457200" y="1600200"/>
            <a:ext cx="8305800" cy="4953000"/>
          </a:xfrm>
        </p:spPr>
        <p:txBody>
          <a:bodyPr>
            <a:normAutofit fontScale="92500" lnSpcReduction="10000"/>
          </a:bodyPr>
          <a:lstStyle/>
          <a:p>
            <a:pPr lvl="0"/>
            <a:r>
              <a:rPr lang="en-US" dirty="0" smtClean="0"/>
              <a:t>largest </a:t>
            </a:r>
            <a:r>
              <a:rPr lang="en-US" dirty="0"/>
              <a:t>group of the natural product with ant-HIV activity.</a:t>
            </a:r>
          </a:p>
          <a:p>
            <a:pPr lvl="0"/>
            <a:r>
              <a:rPr lang="en-US" dirty="0" err="1"/>
              <a:t>Cyanovrin</a:t>
            </a:r>
            <a:r>
              <a:rPr lang="en-US" dirty="0"/>
              <a:t>-N is residue protein isolated from the blue green algae </a:t>
            </a:r>
            <a:r>
              <a:rPr lang="en-US" i="1" dirty="0" err="1" smtClean="0"/>
              <a:t>Nosto</a:t>
            </a:r>
            <a:r>
              <a:rPr lang="en-US" i="1" dirty="0" smtClean="0"/>
              <a:t> </a:t>
            </a:r>
            <a:r>
              <a:rPr lang="en-US" i="1" dirty="0" err="1" smtClean="0"/>
              <a:t>cellipsosorum</a:t>
            </a:r>
            <a:r>
              <a:rPr lang="en-US" dirty="0" smtClean="0"/>
              <a:t> </a:t>
            </a:r>
            <a:r>
              <a:rPr lang="en-US" dirty="0"/>
              <a:t>at low Nano molar </a:t>
            </a:r>
            <a:r>
              <a:rPr lang="en-US" dirty="0" smtClean="0"/>
              <a:t>con. irreversibly </a:t>
            </a:r>
            <a:r>
              <a:rPr lang="en-US" dirty="0"/>
              <a:t>inactivates both </a:t>
            </a:r>
            <a:r>
              <a:rPr lang="en-US" dirty="0" smtClean="0"/>
              <a:t>lab </a:t>
            </a:r>
            <a:r>
              <a:rPr lang="en-US" dirty="0"/>
              <a:t>strains and primary isolated </a:t>
            </a:r>
            <a:r>
              <a:rPr lang="en-US" dirty="0" smtClean="0"/>
              <a:t>HIV-1and HIV-2 strains</a:t>
            </a:r>
            <a:endParaRPr lang="en-US" dirty="0"/>
          </a:p>
          <a:p>
            <a:pPr lvl="0"/>
            <a:r>
              <a:rPr lang="en-US" dirty="0" smtClean="0"/>
              <a:t>A comparative </a:t>
            </a:r>
            <a:r>
              <a:rPr lang="en-US" dirty="0"/>
              <a:t>study of a variety of antifungal proteins from the seeds of leguminous plants including French bean, Cowpea, </a:t>
            </a:r>
            <a:r>
              <a:rPr lang="en-US" dirty="0" smtClean="0"/>
              <a:t>Field bean</a:t>
            </a:r>
            <a:r>
              <a:rPr lang="en-US" dirty="0"/>
              <a:t>, Peanut and Red kidney bean show that nearly all protein </a:t>
            </a:r>
            <a:r>
              <a:rPr lang="en-US" dirty="0" smtClean="0"/>
              <a:t>are able </a:t>
            </a:r>
            <a:r>
              <a:rPr lang="en-US" dirty="0"/>
              <a:t>to inhibit HIV-1 RT protease.</a:t>
            </a:r>
          </a:p>
          <a:p>
            <a:pPr lvl="0"/>
            <a:r>
              <a:rPr lang="en-US" dirty="0"/>
              <a:t>A number of anti-HIV proteins have been isolated from Thai bitter </a:t>
            </a:r>
            <a:r>
              <a:rPr lang="en-US" dirty="0" smtClean="0"/>
              <a:t>gourd </a:t>
            </a:r>
            <a:r>
              <a:rPr lang="en-US" dirty="0"/>
              <a:t>i.e. </a:t>
            </a:r>
            <a:r>
              <a:rPr lang="en-US" i="1" dirty="0" err="1"/>
              <a:t>M</a:t>
            </a:r>
            <a:r>
              <a:rPr lang="en-US" i="1" dirty="0" err="1" smtClean="0"/>
              <a:t>omordica</a:t>
            </a:r>
            <a:r>
              <a:rPr lang="en-US" i="1" dirty="0" smtClean="0"/>
              <a:t> </a:t>
            </a:r>
            <a:r>
              <a:rPr lang="en-US" i="1" dirty="0" err="1"/>
              <a:t>charantia</a:t>
            </a:r>
            <a:r>
              <a:rPr lang="en-US" dirty="0" smtClean="0"/>
              <a:t>.</a:t>
            </a:r>
          </a:p>
          <a:p>
            <a:pPr lvl="0"/>
            <a:r>
              <a:rPr lang="en-US" dirty="0" smtClean="0"/>
              <a:t>Among these, 20 </a:t>
            </a:r>
            <a:r>
              <a:rPr lang="en-US" dirty="0"/>
              <a:t>amino acid protein isolated from the ripe fruit of seeds inhibited the HIV-1 RT</a:t>
            </a:r>
            <a:r>
              <a:rPr lang="en-US" dirty="0" smtClean="0"/>
              <a:t>.</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59</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429512"/>
          </a:xfrm>
        </p:spPr>
        <p:txBody>
          <a:bodyPr>
            <a:normAutofit fontScale="90000"/>
          </a:bodyPr>
          <a:lstStyle/>
          <a:p>
            <a:pPr algn="ctr"/>
            <a:r>
              <a:rPr lang="en-US" b="1" u="heavy" dirty="0"/>
              <a:t>Treatments of cancer</a:t>
            </a:r>
            <a:r>
              <a:rPr lang="en-US" b="1" dirty="0"/>
              <a:t>:</a:t>
            </a:r>
            <a:br>
              <a:rPr lang="en-US" b="1" dirty="0"/>
            </a:br>
            <a:endParaRPr lang="en-US" dirty="0"/>
          </a:p>
        </p:txBody>
      </p:sp>
      <p:sp>
        <p:nvSpPr>
          <p:cNvPr id="3" name="Content Placeholder 2"/>
          <p:cNvSpPr>
            <a:spLocks noGrp="1"/>
          </p:cNvSpPr>
          <p:nvPr>
            <p:ph idx="1"/>
          </p:nvPr>
        </p:nvSpPr>
        <p:spPr>
          <a:xfrm>
            <a:off x="457200" y="1676400"/>
            <a:ext cx="8229600" cy="4724400"/>
          </a:xfrm>
        </p:spPr>
        <p:txBody>
          <a:bodyPr>
            <a:normAutofit fontScale="77500" lnSpcReduction="20000"/>
          </a:bodyPr>
          <a:lstStyle/>
          <a:p>
            <a:pPr lvl="0"/>
            <a:r>
              <a:rPr lang="en-US" b="1" dirty="0" smtClean="0"/>
              <a:t>Surgery</a:t>
            </a:r>
            <a:r>
              <a:rPr lang="en-US" b="1" dirty="0"/>
              <a:t>:</a:t>
            </a:r>
          </a:p>
          <a:p>
            <a:r>
              <a:rPr lang="en-US" dirty="0"/>
              <a:t>Some kinds of cancers can be removed surgically.</a:t>
            </a:r>
          </a:p>
          <a:p>
            <a:pPr lvl="0"/>
            <a:r>
              <a:rPr lang="en-US" b="1" dirty="0"/>
              <a:t>Radiations:</a:t>
            </a:r>
          </a:p>
          <a:p>
            <a:r>
              <a:rPr lang="en-US" dirty="0"/>
              <a:t>The treatment </a:t>
            </a:r>
            <a:r>
              <a:rPr lang="en-US" dirty="0" smtClean="0"/>
              <a:t>through </a:t>
            </a:r>
            <a:r>
              <a:rPr lang="en-US" dirty="0"/>
              <a:t>radiations is called radiotherapy. </a:t>
            </a:r>
            <a:endParaRPr lang="en-US" dirty="0" smtClean="0"/>
          </a:p>
          <a:p>
            <a:r>
              <a:rPr lang="en-US" dirty="0" smtClean="0"/>
              <a:t>used </a:t>
            </a:r>
            <a:r>
              <a:rPr lang="en-US" dirty="0"/>
              <a:t>to remove unwanted growing cells in cancer </a:t>
            </a:r>
            <a:endParaRPr lang="en-US" dirty="0" smtClean="0"/>
          </a:p>
          <a:p>
            <a:r>
              <a:rPr lang="en-US" dirty="0" smtClean="0"/>
              <a:t>can </a:t>
            </a:r>
            <a:r>
              <a:rPr lang="en-US" dirty="0"/>
              <a:t>be dangerous as radiations can destroy healthy cells too.</a:t>
            </a:r>
          </a:p>
          <a:p>
            <a:pPr lvl="0"/>
            <a:r>
              <a:rPr lang="en-US" b="1" dirty="0"/>
              <a:t>Drugs:</a:t>
            </a:r>
          </a:p>
          <a:p>
            <a:r>
              <a:rPr lang="en-US" dirty="0" smtClean="0"/>
              <a:t>treatment  </a:t>
            </a:r>
            <a:r>
              <a:rPr lang="en-US" dirty="0"/>
              <a:t>by using chemical agents (drugs) is </a:t>
            </a:r>
            <a:r>
              <a:rPr lang="en-US" dirty="0" smtClean="0"/>
              <a:t>called chemotherapy.</a:t>
            </a:r>
          </a:p>
          <a:p>
            <a:r>
              <a:rPr lang="en-US" dirty="0" smtClean="0"/>
              <a:t> </a:t>
            </a:r>
            <a:r>
              <a:rPr lang="en-US" dirty="0"/>
              <a:t>provide temporary relief symptoms, life prolongation, and occasionally cures.</a:t>
            </a:r>
          </a:p>
          <a:p>
            <a:r>
              <a:rPr lang="en-US" dirty="0"/>
              <a:t>Hundreds of chemical derivatives of </a:t>
            </a:r>
            <a:r>
              <a:rPr lang="en-US" dirty="0" smtClean="0"/>
              <a:t>known </a:t>
            </a:r>
            <a:r>
              <a:rPr lang="en-US" dirty="0"/>
              <a:t>chemotherapeutic agents have been synthesized. </a:t>
            </a:r>
            <a:endParaRPr lang="en-US" dirty="0" smtClean="0"/>
          </a:p>
          <a:p>
            <a:r>
              <a:rPr lang="en-US" dirty="0" smtClean="0"/>
              <a:t>The </a:t>
            </a:r>
            <a:r>
              <a:rPr lang="en-US" dirty="0"/>
              <a:t>discovery in the 1940’s of </a:t>
            </a:r>
            <a:r>
              <a:rPr lang="en-US" dirty="0" smtClean="0"/>
              <a:t>anti-</a:t>
            </a:r>
            <a:r>
              <a:rPr lang="en-US" dirty="0" err="1" smtClean="0"/>
              <a:t>leukaemic</a:t>
            </a:r>
            <a:r>
              <a:rPr lang="en-US" dirty="0" smtClean="0"/>
              <a:t> </a:t>
            </a:r>
            <a:r>
              <a:rPr lang="en-US" dirty="0"/>
              <a:t>properties of chemical warfare agents, Nitrogen Mustard initiated this </a:t>
            </a:r>
            <a:r>
              <a:rPr lang="en-US" dirty="0" smtClean="0"/>
              <a:t>research.</a:t>
            </a:r>
          </a:p>
          <a:p>
            <a:r>
              <a:rPr lang="en-US" dirty="0" smtClean="0"/>
              <a:t>M/A biological alkylation.</a:t>
            </a:r>
          </a:p>
          <a:p>
            <a:r>
              <a:rPr lang="en-US" dirty="0" smtClean="0"/>
              <a:t>bring </a:t>
            </a:r>
            <a:r>
              <a:rPr lang="en-US" dirty="0"/>
              <a:t>indiscriminate reactions with various cell constituents.</a:t>
            </a:r>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6</a:t>
            </a:fld>
            <a:endParaRPr lang="en-US"/>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914400"/>
          </a:xfrm>
        </p:spPr>
        <p:txBody>
          <a:bodyPr>
            <a:normAutofit/>
          </a:bodyPr>
          <a:lstStyle/>
          <a:p>
            <a:pPr lvl="0" algn="ctr"/>
            <a:r>
              <a:rPr lang="en-US" b="1" dirty="0" smtClean="0"/>
              <a:t>(h) </a:t>
            </a:r>
            <a:r>
              <a:rPr lang="en-US" b="1" u="sng" dirty="0"/>
              <a:t>MISCELLANEOUS</a:t>
            </a:r>
            <a:r>
              <a:rPr lang="en-US" b="1" u="sng" dirty="0" smtClean="0"/>
              <a:t>:</a:t>
            </a:r>
            <a:endParaRPr lang="en-US" b="1" dirty="0"/>
          </a:p>
        </p:txBody>
      </p:sp>
      <p:sp>
        <p:nvSpPr>
          <p:cNvPr id="3" name="Content Placeholder 2"/>
          <p:cNvSpPr>
            <a:spLocks noGrp="1"/>
          </p:cNvSpPr>
          <p:nvPr>
            <p:ph idx="1"/>
          </p:nvPr>
        </p:nvSpPr>
        <p:spPr>
          <a:xfrm>
            <a:off x="533400" y="1676400"/>
            <a:ext cx="8229600" cy="5181600"/>
          </a:xfrm>
        </p:spPr>
        <p:txBody>
          <a:bodyPr>
            <a:normAutofit fontScale="85000" lnSpcReduction="20000"/>
          </a:bodyPr>
          <a:lstStyle/>
          <a:p>
            <a:pPr lvl="0"/>
            <a:r>
              <a:rPr lang="en-US" dirty="0"/>
              <a:t>Olive leaf extract </a:t>
            </a:r>
            <a:r>
              <a:rPr lang="en-US" dirty="0" smtClean="0"/>
              <a:t>inhibits acute </a:t>
            </a:r>
            <a:r>
              <a:rPr lang="en-US" dirty="0"/>
              <a:t>infection MT-2 cells with HIV and cell to cell transmission of HIV-1. It also inhibits HIV-1 replication.</a:t>
            </a:r>
          </a:p>
          <a:p>
            <a:pPr lvl="0"/>
            <a:r>
              <a:rPr lang="en-US" dirty="0"/>
              <a:t>The aqueous extracts of </a:t>
            </a:r>
            <a:r>
              <a:rPr lang="en-US" i="1" dirty="0" err="1"/>
              <a:t>Ocimum</a:t>
            </a:r>
            <a:r>
              <a:rPr lang="en-US" i="1" dirty="0"/>
              <a:t> </a:t>
            </a:r>
            <a:r>
              <a:rPr lang="en-US" i="1" dirty="0" err="1"/>
              <a:t>gratissimum</a:t>
            </a:r>
            <a:r>
              <a:rPr lang="en-US" i="1" dirty="0"/>
              <a:t> </a:t>
            </a:r>
            <a:r>
              <a:rPr lang="en-US" dirty="0"/>
              <a:t>(leaves) and </a:t>
            </a:r>
            <a:r>
              <a:rPr lang="en-US" i="1" dirty="0" err="1"/>
              <a:t>Ficus</a:t>
            </a:r>
            <a:r>
              <a:rPr lang="en-US" i="1" dirty="0"/>
              <a:t> </a:t>
            </a:r>
            <a:r>
              <a:rPr lang="en-US" i="1" dirty="0" err="1"/>
              <a:t>polita</a:t>
            </a:r>
            <a:r>
              <a:rPr lang="en-US" i="1" dirty="0"/>
              <a:t> </a:t>
            </a:r>
            <a:r>
              <a:rPr lang="en-US" dirty="0"/>
              <a:t>(leaves) are active against HIV-1 and HIV-2 replication.</a:t>
            </a:r>
          </a:p>
          <a:p>
            <a:pPr lvl="0"/>
            <a:r>
              <a:rPr lang="en-US" i="1" dirty="0" err="1"/>
              <a:t>Momordica</a:t>
            </a:r>
            <a:r>
              <a:rPr lang="en-US" i="1" dirty="0"/>
              <a:t> </a:t>
            </a:r>
            <a:r>
              <a:rPr lang="en-US" i="1" dirty="0" err="1"/>
              <a:t>charantia</a:t>
            </a:r>
            <a:r>
              <a:rPr lang="en-US" dirty="0"/>
              <a:t> is a popular medicinal plant that is used for the treatment of various diseases. Among other it has antiviral, anti-tumor and immune boosting properties.</a:t>
            </a:r>
          </a:p>
          <a:p>
            <a:pPr lvl="0"/>
            <a:r>
              <a:rPr lang="en-US" dirty="0"/>
              <a:t>A component of garlic called </a:t>
            </a:r>
            <a:r>
              <a:rPr lang="en-US" dirty="0" err="1"/>
              <a:t>ajoene</a:t>
            </a:r>
            <a:r>
              <a:rPr lang="en-US" dirty="0"/>
              <a:t> protects CD+ cells from attack by HIV early in viral life cycle.</a:t>
            </a:r>
          </a:p>
          <a:p>
            <a:r>
              <a:rPr lang="en-US" dirty="0"/>
              <a:t>Clinical experience with a </a:t>
            </a:r>
            <a:r>
              <a:rPr lang="en-US" i="1" dirty="0" err="1"/>
              <a:t>V</a:t>
            </a:r>
            <a:r>
              <a:rPr lang="en-US" i="1" dirty="0" err="1" smtClean="0"/>
              <a:t>iseum</a:t>
            </a:r>
            <a:r>
              <a:rPr lang="en-US" i="1" dirty="0" smtClean="0"/>
              <a:t> </a:t>
            </a:r>
            <a:r>
              <a:rPr lang="en-US" i="1" dirty="0"/>
              <a:t>album </a:t>
            </a:r>
            <a:r>
              <a:rPr lang="en-US" dirty="0"/>
              <a:t>extract among HIV positive patients has suggested that it inhibits HIV disease progression</a:t>
            </a:r>
            <a:r>
              <a:rPr lang="en-US" dirty="0" smtClean="0"/>
              <a:t>.</a:t>
            </a:r>
          </a:p>
          <a:p>
            <a:r>
              <a:rPr lang="en-US" dirty="0" err="1" smtClean="0">
                <a:hlinkClick r:id="rId2" tooltip="Macrolide"/>
              </a:rPr>
              <a:t>macrolide</a:t>
            </a:r>
            <a:r>
              <a:rPr lang="en-US" dirty="0" smtClean="0"/>
              <a:t> </a:t>
            </a:r>
            <a:r>
              <a:rPr lang="en-US" dirty="0" smtClean="0">
                <a:hlinkClick r:id="rId3" tooltip="Lactone"/>
              </a:rPr>
              <a:t>lactones</a:t>
            </a:r>
            <a:r>
              <a:rPr lang="en-US" dirty="0" smtClean="0"/>
              <a:t> from the marine organism </a:t>
            </a:r>
            <a:r>
              <a:rPr lang="en-US" i="1" dirty="0" err="1" smtClean="0">
                <a:hlinkClick r:id="rId4" tooltip="Bugula neritina"/>
              </a:rPr>
              <a:t>Bugula</a:t>
            </a:r>
            <a:r>
              <a:rPr lang="en-US" i="1" dirty="0" smtClean="0">
                <a:hlinkClick r:id="rId4" tooltip="Bugula neritina"/>
              </a:rPr>
              <a:t> </a:t>
            </a:r>
            <a:r>
              <a:rPr lang="en-US" i="1" dirty="0" err="1" smtClean="0">
                <a:hlinkClick r:id="rId4" tooltip="Bugula neritina"/>
              </a:rPr>
              <a:t>neritina</a:t>
            </a:r>
            <a:endParaRPr lang="en-US" dirty="0" smtClean="0"/>
          </a:p>
          <a:p>
            <a:r>
              <a:rPr lang="en-US" dirty="0" smtClean="0"/>
              <a:t> showed advantages in clinical trials against cell growth inhibiting activity on potent modulators of </a:t>
            </a:r>
            <a:r>
              <a:rPr lang="en-US" dirty="0" smtClean="0">
                <a:hlinkClick r:id="rId5" tooltip="Protein kinase C"/>
              </a:rPr>
              <a:t>protein </a:t>
            </a:r>
            <a:r>
              <a:rPr lang="en-US" dirty="0" err="1" smtClean="0">
                <a:hlinkClick r:id="rId5" tooltip="Protein kinase C"/>
              </a:rPr>
              <a:t>kinase</a:t>
            </a:r>
            <a:r>
              <a:rPr lang="en-US" dirty="0" smtClean="0">
                <a:hlinkClick r:id="rId5" tooltip="Protein kinase C"/>
              </a:rPr>
              <a:t> </a:t>
            </a:r>
            <a:r>
              <a:rPr lang="en-US" dirty="0" smtClean="0">
                <a:hlinkClick r:id="rId5" tooltip="Protein kinase C"/>
              </a:rPr>
              <a:t>C</a:t>
            </a:r>
            <a:r>
              <a:rPr lang="en-US" dirty="0" smtClean="0"/>
              <a:t> </a:t>
            </a:r>
            <a:r>
              <a:rPr lang="en-US" dirty="0" smtClean="0"/>
              <a:t>as </a:t>
            </a:r>
            <a:r>
              <a:rPr lang="en-US" dirty="0" smtClean="0"/>
              <a:t>anti-AIDS/HIV agents</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60</a:t>
            </a:fld>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215"/>
            <a:ext cx="8229600" cy="758190"/>
          </a:xfrm>
        </p:spPr>
        <p:txBody>
          <a:bodyPr>
            <a:normAutofit fontScale="90000"/>
          </a:bodyPr>
          <a:lstStyle/>
          <a:p>
            <a:pPr algn="ctr"/>
            <a:r>
              <a:rPr lang="en-US" b="1" i="1"/>
              <a:t>Immunostimulants</a:t>
            </a:r>
          </a:p>
        </p:txBody>
      </p:sp>
      <p:sp>
        <p:nvSpPr>
          <p:cNvPr id="3" name="Content Placeholder 2"/>
          <p:cNvSpPr>
            <a:spLocks noGrp="1"/>
          </p:cNvSpPr>
          <p:nvPr>
            <p:ph idx="1"/>
          </p:nvPr>
        </p:nvSpPr>
        <p:spPr>
          <a:xfrm>
            <a:off x="457200" y="1461770"/>
            <a:ext cx="8229600" cy="5334000"/>
          </a:xfrm>
        </p:spPr>
        <p:txBody>
          <a:bodyPr>
            <a:normAutofit/>
          </a:bodyPr>
          <a:lstStyle/>
          <a:p>
            <a:pPr algn="ctr"/>
            <a:r>
              <a:rPr lang="en-US" sz="2000" b="1" i="1" u="sng" dirty="0"/>
              <a:t>Introduction:</a:t>
            </a:r>
          </a:p>
          <a:p>
            <a:r>
              <a:rPr lang="en-US" sz="2400" dirty="0" smtClean="0"/>
              <a:t>The </a:t>
            </a:r>
            <a:r>
              <a:rPr lang="en-US" sz="2400" dirty="0"/>
              <a:t>ancient Chinese know nothing about bacteria or viruses but for more than 4,000 years, they used certain herbs to prevent common diseases.</a:t>
            </a:r>
          </a:p>
          <a:p>
            <a:r>
              <a:rPr lang="en-US" sz="2400" dirty="0"/>
              <a:t>•Some of these herbs were said to "strengthen the exterior "or the "shield".</a:t>
            </a:r>
          </a:p>
          <a:p>
            <a:r>
              <a:rPr lang="en-US" sz="2400" dirty="0"/>
              <a:t>•These are mostly herbs that strengthen and nourish the body’s natural immunity to disease and toxins. </a:t>
            </a:r>
            <a:endParaRPr lang="en-US" sz="2400" dirty="0" smtClean="0"/>
          </a:p>
          <a:p>
            <a:r>
              <a:rPr lang="en-US" sz="2400" dirty="0" smtClean="0"/>
              <a:t>Many </a:t>
            </a:r>
            <a:r>
              <a:rPr lang="en-US" sz="2400" dirty="0"/>
              <a:t>of these herbs are </a:t>
            </a:r>
            <a:r>
              <a:rPr lang="en-US" sz="2400" dirty="0" err="1"/>
              <a:t>adaptogens</a:t>
            </a:r>
            <a:r>
              <a:rPr lang="en-US" sz="2400" dirty="0"/>
              <a:t> (increase the body’s resistance to a wide variety of stresses and have a balancing and restorative effect on the body as a whole</a:t>
            </a:r>
            <a:r>
              <a:rPr lang="en-US" sz="2400" dirty="0" smtClean="0"/>
              <a:t>).</a:t>
            </a:r>
            <a:endParaRPr lang="en-US" sz="2400"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61</a:t>
            </a:fld>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sz="2800" dirty="0" smtClean="0"/>
              <a:t>•</a:t>
            </a:r>
            <a:r>
              <a:rPr lang="en-US" sz="2800" dirty="0" err="1" smtClean="0"/>
              <a:t>Immunostimulant</a:t>
            </a:r>
            <a:r>
              <a:rPr lang="en-US" sz="2800" dirty="0" smtClean="0"/>
              <a:t> herbs, also known as </a:t>
            </a:r>
            <a:r>
              <a:rPr lang="en-US" sz="2800" dirty="0" err="1" smtClean="0">
                <a:solidFill>
                  <a:srgbClr val="FF0000"/>
                </a:solidFill>
              </a:rPr>
              <a:t>immunostimulators</a:t>
            </a:r>
            <a:r>
              <a:rPr lang="en-US" sz="2800" dirty="0" smtClean="0"/>
              <a:t>, are substances that stimulate the immune system by inducing activation or increasing activity of any of its components. </a:t>
            </a:r>
          </a:p>
          <a:p>
            <a:r>
              <a:rPr lang="en-US" sz="2800" dirty="0" smtClean="0"/>
              <a:t>These are mostly herbs that strengthen and nourish the body’s natural immunity to disease and toxins. </a:t>
            </a:r>
          </a:p>
          <a:p>
            <a:r>
              <a:rPr lang="en-US" sz="2800" dirty="0" smtClean="0"/>
              <a:t>Many of these herbs are </a:t>
            </a:r>
            <a:r>
              <a:rPr lang="en-US" sz="2800" dirty="0" err="1" smtClean="0"/>
              <a:t>adaptogens</a:t>
            </a:r>
            <a:r>
              <a:rPr lang="en-US" sz="2800" dirty="0" smtClean="0"/>
              <a:t> (increase the body’s resistance to a wide variety of stresses and have a balancing and restorative effect on the body as a whole).</a:t>
            </a:r>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62</a:t>
            </a:fld>
            <a:endParaRPr 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215"/>
            <a:ext cx="8229600" cy="271780"/>
          </a:xfrm>
        </p:spPr>
        <p:txBody>
          <a:bodyPr>
            <a:normAutofit fontScale="90000"/>
          </a:bodyPr>
          <a:lstStyle/>
          <a:p>
            <a:endParaRPr lang="en-US"/>
          </a:p>
        </p:txBody>
      </p:sp>
      <p:sp>
        <p:nvSpPr>
          <p:cNvPr id="3" name="Content Placeholder 2"/>
          <p:cNvSpPr>
            <a:spLocks noGrp="1"/>
          </p:cNvSpPr>
          <p:nvPr>
            <p:ph idx="1"/>
          </p:nvPr>
        </p:nvSpPr>
        <p:spPr>
          <a:xfrm>
            <a:off x="457200" y="1179195"/>
            <a:ext cx="8229600" cy="5574030"/>
          </a:xfrm>
        </p:spPr>
        <p:txBody>
          <a:bodyPr>
            <a:normAutofit fontScale="87500" lnSpcReduction="20000"/>
          </a:bodyPr>
          <a:lstStyle/>
          <a:p>
            <a:r>
              <a:rPr lang="en-US" dirty="0"/>
              <a:t>•Many of these herbs work slowly over a long period of time </a:t>
            </a:r>
            <a:endParaRPr lang="en-US" dirty="0" smtClean="0"/>
          </a:p>
          <a:p>
            <a:r>
              <a:rPr lang="en-US" dirty="0" smtClean="0"/>
              <a:t>help </a:t>
            </a:r>
            <a:r>
              <a:rPr lang="en-US" dirty="0"/>
              <a:t>our bodies naturally fight off infections, colds </a:t>
            </a:r>
            <a:r>
              <a:rPr lang="en-US" dirty="0" smtClean="0"/>
              <a:t>&amp; other </a:t>
            </a:r>
            <a:r>
              <a:rPr lang="en-US" dirty="0"/>
              <a:t>viral invaders.</a:t>
            </a:r>
          </a:p>
          <a:p>
            <a:r>
              <a:rPr lang="en-US" dirty="0"/>
              <a:t>•But </a:t>
            </a:r>
            <a:r>
              <a:rPr lang="en-US" dirty="0" err="1"/>
              <a:t>immunostimulants</a:t>
            </a:r>
            <a:r>
              <a:rPr lang="en-US" dirty="0"/>
              <a:t> typically used to treat short-term, acute infections through the stimulation of immune </a:t>
            </a:r>
            <a:r>
              <a:rPr lang="en-US" dirty="0" smtClean="0"/>
              <a:t>activity.</a:t>
            </a:r>
          </a:p>
          <a:p>
            <a:r>
              <a:rPr lang="en-US" dirty="0" smtClean="0"/>
              <a:t>contain </a:t>
            </a:r>
            <a:r>
              <a:rPr lang="en-US" dirty="0" err="1"/>
              <a:t>phytonutrients</a:t>
            </a:r>
            <a:r>
              <a:rPr lang="en-US" dirty="0"/>
              <a:t> that are powerful antioxidants </a:t>
            </a:r>
            <a:endParaRPr lang="en-US" dirty="0" smtClean="0"/>
          </a:p>
          <a:p>
            <a:r>
              <a:rPr lang="en-US" dirty="0" smtClean="0"/>
              <a:t>directly </a:t>
            </a:r>
            <a:r>
              <a:rPr lang="en-US" dirty="0"/>
              <a:t>stimulate the body’s endogenous production of antioxidants.</a:t>
            </a:r>
          </a:p>
          <a:p>
            <a:r>
              <a:rPr lang="en-US" dirty="0" smtClean="0"/>
              <a:t>enhance </a:t>
            </a:r>
            <a:r>
              <a:rPr lang="en-US" dirty="0"/>
              <a:t>or boost the body's natural defense against illness </a:t>
            </a:r>
            <a:r>
              <a:rPr lang="en-US" dirty="0" smtClean="0"/>
              <a:t> &amp; disease</a:t>
            </a:r>
            <a:r>
              <a:rPr lang="en-US" dirty="0"/>
              <a:t>.</a:t>
            </a:r>
          </a:p>
          <a:p>
            <a:r>
              <a:rPr lang="en-US" dirty="0"/>
              <a:t>•Herbs that stimulate the immune system are very important over a long period of time to help our bodies naturally fight off infections, </a:t>
            </a:r>
            <a:endParaRPr lang="en-US" dirty="0" smtClean="0"/>
          </a:p>
          <a:p>
            <a:r>
              <a:rPr lang="en-US" dirty="0" smtClean="0"/>
              <a:t>Sometime </a:t>
            </a:r>
            <a:r>
              <a:rPr lang="en-US" dirty="0"/>
              <a:t>called surface immune activators, quickly stimulate immunity,</a:t>
            </a:r>
          </a:p>
          <a:p>
            <a:r>
              <a:rPr lang="en-US" dirty="0"/>
              <a:t>•Need to be re-administered frequently to maintain their effectiveness.</a:t>
            </a:r>
          </a:p>
        </p:txBody>
      </p:sp>
      <p:sp>
        <p:nvSpPr>
          <p:cNvPr id="4" name="Slide Number Placeholder 3"/>
          <p:cNvSpPr>
            <a:spLocks noGrp="1"/>
          </p:cNvSpPr>
          <p:nvPr>
            <p:ph type="sldNum" sz="quarter" idx="12"/>
          </p:nvPr>
        </p:nvSpPr>
        <p:spPr/>
        <p:txBody>
          <a:bodyPr/>
          <a:lstStyle/>
          <a:p>
            <a:fld id="{17CF8FDF-6E7A-46CF-BF4A-F87DF872FC3D}" type="slidenum">
              <a:rPr lang="en-US" smtClean="0"/>
              <a:pPr/>
              <a:t>63</a:t>
            </a:fld>
            <a:endParaRPr 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215"/>
            <a:ext cx="8229600" cy="328295"/>
          </a:xfrm>
        </p:spPr>
        <p:txBody>
          <a:bodyPr>
            <a:normAutofit fontScale="90000"/>
          </a:bodyPr>
          <a:lstStyle/>
          <a:p>
            <a:endParaRPr lang="en-US"/>
          </a:p>
        </p:txBody>
      </p:sp>
      <p:sp>
        <p:nvSpPr>
          <p:cNvPr id="3" name="Content Placeholder 2"/>
          <p:cNvSpPr>
            <a:spLocks noGrp="1"/>
          </p:cNvSpPr>
          <p:nvPr>
            <p:ph idx="1"/>
          </p:nvPr>
        </p:nvSpPr>
        <p:spPr>
          <a:xfrm>
            <a:off x="457200" y="1264285"/>
            <a:ext cx="8229600" cy="5403215"/>
          </a:xfrm>
        </p:spPr>
        <p:txBody>
          <a:bodyPr>
            <a:normAutofit fontScale="97500" lnSpcReduction="10000"/>
          </a:bodyPr>
          <a:lstStyle/>
          <a:p>
            <a:r>
              <a:rPr lang="en-US" dirty="0"/>
              <a:t>•Their mode of action can </a:t>
            </a:r>
            <a:r>
              <a:rPr lang="en-US" dirty="0" smtClean="0"/>
              <a:t>be: increasing </a:t>
            </a:r>
            <a:r>
              <a:rPr lang="en-US" dirty="0" err="1"/>
              <a:t>phagocytosis</a:t>
            </a:r>
            <a:r>
              <a:rPr lang="en-US" dirty="0"/>
              <a:t>, white blood cell division and activity, or moderating immune communication chemicals, such as cytokines. Drugs which effect the memory cells stimulate immunity only to one disease or antigen.</a:t>
            </a:r>
          </a:p>
          <a:p>
            <a:r>
              <a:rPr lang="en-US" dirty="0"/>
              <a:t>•Most herbs for the immune system increase the activity of the immune system but are not specific to a particular disease or </a:t>
            </a:r>
            <a:r>
              <a:rPr lang="en-US" dirty="0">
                <a:solidFill>
                  <a:srgbClr val="FF0000"/>
                </a:solidFill>
              </a:rPr>
              <a:t>"antigen</a:t>
            </a:r>
            <a:r>
              <a:rPr lang="en-US" dirty="0" smtClean="0">
                <a:solidFill>
                  <a:srgbClr val="FF0000"/>
                </a:solidFill>
              </a:rPr>
              <a:t>”.</a:t>
            </a:r>
            <a:endParaRPr lang="en-US" dirty="0"/>
          </a:p>
          <a:p>
            <a:r>
              <a:rPr lang="en-US" dirty="0" smtClean="0"/>
              <a:t> </a:t>
            </a:r>
            <a:r>
              <a:rPr lang="en-US" dirty="0"/>
              <a:t>increase resistance by mobilizing "</a:t>
            </a:r>
            <a:r>
              <a:rPr lang="en-US" dirty="0" err="1"/>
              <a:t>effector</a:t>
            </a:r>
            <a:r>
              <a:rPr lang="en-US" dirty="0"/>
              <a:t> cells" which act against all foreign particles, rather than just one specific type (i.e. a measles virus).</a:t>
            </a:r>
          </a:p>
          <a:p>
            <a:r>
              <a:rPr lang="en-US" dirty="0"/>
              <a:t>•</a:t>
            </a:r>
            <a:r>
              <a:rPr lang="en-US" dirty="0" err="1"/>
              <a:t>Immunostimulants</a:t>
            </a:r>
            <a:r>
              <a:rPr lang="en-US" dirty="0"/>
              <a:t> help body to resist infection</a:t>
            </a:r>
          </a:p>
          <a:p>
            <a:r>
              <a:rPr lang="en-US" dirty="0" smtClean="0"/>
              <a:t>During </a:t>
            </a:r>
            <a:r>
              <a:rPr lang="en-US" dirty="0"/>
              <a:t>the beginning </a:t>
            </a:r>
            <a:r>
              <a:rPr lang="en-US" dirty="0" smtClean="0"/>
              <a:t>&amp;Throughout </a:t>
            </a:r>
            <a:r>
              <a:rPr lang="en-US" dirty="0"/>
              <a:t>the duration of infectious illness</a:t>
            </a:r>
          </a:p>
        </p:txBody>
      </p:sp>
      <p:sp>
        <p:nvSpPr>
          <p:cNvPr id="4" name="Slide Number Placeholder 3"/>
          <p:cNvSpPr>
            <a:spLocks noGrp="1"/>
          </p:cNvSpPr>
          <p:nvPr>
            <p:ph type="sldNum" sz="quarter" idx="12"/>
          </p:nvPr>
        </p:nvSpPr>
        <p:spPr/>
        <p:txBody>
          <a:bodyPr/>
          <a:lstStyle/>
          <a:p>
            <a:fld id="{17CF8FDF-6E7A-46CF-BF4A-F87DF872FC3D}" type="slidenum">
              <a:rPr lang="en-US" smtClean="0"/>
              <a:pPr/>
              <a:t>64</a:t>
            </a:fld>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215"/>
            <a:ext cx="8229600" cy="157480"/>
          </a:xfrm>
        </p:spPr>
        <p:txBody>
          <a:bodyPr>
            <a:normAutofit fontScale="90000"/>
          </a:bodyPr>
          <a:lstStyle/>
          <a:p>
            <a:endParaRPr lang="en-US"/>
          </a:p>
        </p:txBody>
      </p:sp>
      <p:sp>
        <p:nvSpPr>
          <p:cNvPr id="3" name="Content Placeholder 2"/>
          <p:cNvSpPr>
            <a:spLocks noGrp="1"/>
          </p:cNvSpPr>
          <p:nvPr>
            <p:ph idx="1"/>
          </p:nvPr>
        </p:nvSpPr>
        <p:spPr>
          <a:xfrm>
            <a:off x="457200" y="704850"/>
            <a:ext cx="8229600" cy="5876290"/>
          </a:xfrm>
        </p:spPr>
        <p:txBody>
          <a:bodyPr>
            <a:normAutofit fontScale="92500" lnSpcReduction="10000"/>
          </a:bodyPr>
          <a:lstStyle/>
          <a:p>
            <a:pPr algn="ctr"/>
            <a:r>
              <a:rPr lang="en-US" b="1" i="1" u="sng" smtClean="0">
                <a:solidFill>
                  <a:srgbClr val="FF0000"/>
                </a:solidFill>
              </a:rPr>
              <a:t>contra-indications</a:t>
            </a:r>
            <a:r>
              <a:rPr lang="en-US" b="1" i="1" u="sng" dirty="0" smtClean="0">
                <a:solidFill>
                  <a:srgbClr val="FF0000"/>
                </a:solidFill>
              </a:rPr>
              <a:t>:</a:t>
            </a:r>
            <a:endParaRPr lang="en-US" b="1" i="1" u="sng" dirty="0">
              <a:solidFill>
                <a:srgbClr val="FF0000"/>
              </a:solidFill>
            </a:endParaRPr>
          </a:p>
          <a:p>
            <a:r>
              <a:rPr lang="en-US" dirty="0"/>
              <a:t>•Auto-Immune conditions</a:t>
            </a:r>
          </a:p>
          <a:p>
            <a:r>
              <a:rPr lang="en-US" dirty="0"/>
              <a:t>•Hypersensitivity Reactions</a:t>
            </a:r>
          </a:p>
          <a:p>
            <a:r>
              <a:rPr lang="en-US" dirty="0"/>
              <a:t>•Transplantation problems</a:t>
            </a:r>
          </a:p>
          <a:p>
            <a:pPr algn="ctr"/>
            <a:r>
              <a:rPr lang="en-US" b="1" i="1" u="sng" dirty="0">
                <a:solidFill>
                  <a:srgbClr val="FF0000"/>
                </a:solidFill>
              </a:rPr>
              <a:t>Types:</a:t>
            </a:r>
          </a:p>
          <a:p>
            <a:r>
              <a:rPr lang="en-US" dirty="0"/>
              <a:t>•Cytokines</a:t>
            </a:r>
          </a:p>
          <a:p>
            <a:r>
              <a:rPr lang="en-US" dirty="0"/>
              <a:t>•Microbial fragments/toxins</a:t>
            </a:r>
          </a:p>
          <a:p>
            <a:r>
              <a:rPr lang="en-US" dirty="0"/>
              <a:t>•</a:t>
            </a:r>
            <a:r>
              <a:rPr lang="en-US" dirty="0" err="1"/>
              <a:t>Probiotics</a:t>
            </a:r>
            <a:endParaRPr lang="en-US" dirty="0"/>
          </a:p>
          <a:p>
            <a:r>
              <a:rPr lang="en-US" dirty="0"/>
              <a:t>•Antioxidant /Vitamins</a:t>
            </a:r>
          </a:p>
          <a:p>
            <a:r>
              <a:rPr lang="en-US" dirty="0"/>
              <a:t>•Minerals</a:t>
            </a:r>
          </a:p>
          <a:p>
            <a:r>
              <a:rPr lang="en-US" dirty="0"/>
              <a:t>•Animal Products</a:t>
            </a:r>
          </a:p>
          <a:p>
            <a:r>
              <a:rPr lang="en-US" dirty="0"/>
              <a:t>•Phototherapy</a:t>
            </a:r>
          </a:p>
          <a:p>
            <a:r>
              <a:rPr lang="en-US" dirty="0"/>
              <a:t>•CAM Therapies</a:t>
            </a:r>
          </a:p>
          <a:p>
            <a:r>
              <a:rPr lang="en-US" dirty="0"/>
              <a:t>•</a:t>
            </a:r>
            <a:r>
              <a:rPr lang="en-US" dirty="0" err="1"/>
              <a:t>Immunostimulating</a:t>
            </a:r>
            <a:r>
              <a:rPr lang="en-US" dirty="0"/>
              <a:t> Herbs</a:t>
            </a:r>
          </a:p>
        </p:txBody>
      </p:sp>
      <p:sp>
        <p:nvSpPr>
          <p:cNvPr id="4" name="Slide Number Placeholder 3"/>
          <p:cNvSpPr>
            <a:spLocks noGrp="1"/>
          </p:cNvSpPr>
          <p:nvPr>
            <p:ph type="sldNum" sz="quarter" idx="12"/>
          </p:nvPr>
        </p:nvSpPr>
        <p:spPr/>
        <p:txBody>
          <a:bodyPr/>
          <a:lstStyle/>
          <a:p>
            <a:fld id="{17CF8FDF-6E7A-46CF-BF4A-F87DF872FC3D}" type="slidenum">
              <a:rPr lang="en-US" smtClean="0"/>
              <a:pPr/>
              <a:t>65</a:t>
            </a:fld>
            <a:endParaRPr 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215"/>
            <a:ext cx="8229600" cy="843280"/>
          </a:xfrm>
        </p:spPr>
        <p:txBody>
          <a:bodyPr/>
          <a:lstStyle/>
          <a:p>
            <a:pPr algn="ctr"/>
            <a:r>
              <a:rPr lang="en-US" b="1"/>
              <a:t>Cytokines:</a:t>
            </a:r>
          </a:p>
        </p:txBody>
      </p:sp>
      <p:sp>
        <p:nvSpPr>
          <p:cNvPr id="3" name="Content Placeholder 2"/>
          <p:cNvSpPr>
            <a:spLocks noGrp="1"/>
          </p:cNvSpPr>
          <p:nvPr>
            <p:ph idx="1"/>
          </p:nvPr>
        </p:nvSpPr>
        <p:spPr>
          <a:xfrm>
            <a:off x="457200" y="1821815"/>
            <a:ext cx="8229600" cy="4502785"/>
          </a:xfrm>
        </p:spPr>
        <p:txBody>
          <a:bodyPr>
            <a:normAutofit fontScale="92500"/>
          </a:bodyPr>
          <a:lstStyle/>
          <a:p>
            <a:r>
              <a:rPr lang="en-US" dirty="0">
                <a:solidFill>
                  <a:srgbClr val="FF0000"/>
                </a:solidFill>
              </a:rPr>
              <a:t>•IL-2 (Interleukin 2)</a:t>
            </a:r>
            <a:r>
              <a:rPr lang="en-US" dirty="0"/>
              <a:t> has shown to be an effective general </a:t>
            </a:r>
            <a:r>
              <a:rPr lang="en-US" dirty="0" err="1"/>
              <a:t>immunostimulant</a:t>
            </a:r>
            <a:r>
              <a:rPr lang="en-US" dirty="0"/>
              <a:t> in clinical trials against different indications and appears promising against HIV.</a:t>
            </a:r>
          </a:p>
          <a:p>
            <a:r>
              <a:rPr lang="en-US" dirty="0"/>
              <a:t>•IL-2 used as a low-dose adjuvant (pharmacological or immunological agent that modifies the effect of other agents.). Other cytokines include G-CSF (Granulocyte- colony stimulating factor) and GM-CSF (Granulocyte macrophage colony-stimulating factor), both for </a:t>
            </a:r>
            <a:r>
              <a:rPr lang="en-US" dirty="0" err="1"/>
              <a:t>hematopoiesis</a:t>
            </a:r>
            <a:r>
              <a:rPr lang="en-US" dirty="0"/>
              <a:t> (formation of blood cellular components).</a:t>
            </a:r>
          </a:p>
          <a:p>
            <a:r>
              <a:rPr lang="en-US" dirty="0" err="1"/>
              <a:t>Interferons</a:t>
            </a:r>
            <a:r>
              <a:rPr lang="en-US" dirty="0"/>
              <a:t> may work in specific </a:t>
            </a:r>
            <a:r>
              <a:rPr lang="en-US" dirty="0" smtClean="0"/>
              <a:t>cases</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66</a:t>
            </a:fld>
            <a:endParaRPr lang="en-US"/>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215"/>
            <a:ext cx="8229600" cy="899795"/>
          </a:xfrm>
        </p:spPr>
        <p:txBody>
          <a:bodyPr/>
          <a:lstStyle/>
          <a:p>
            <a:pPr algn="ctr"/>
            <a:r>
              <a:rPr lang="en-US" b="1"/>
              <a:t>Antioxidant Vitamins:</a:t>
            </a:r>
          </a:p>
        </p:txBody>
      </p:sp>
      <p:sp>
        <p:nvSpPr>
          <p:cNvPr id="3" name="Content Placeholder 2"/>
          <p:cNvSpPr>
            <a:spLocks noGrp="1"/>
          </p:cNvSpPr>
          <p:nvPr>
            <p:ph idx="1"/>
          </p:nvPr>
        </p:nvSpPr>
        <p:spPr>
          <a:xfrm>
            <a:off x="457200" y="1778000"/>
            <a:ext cx="8229600" cy="4389120"/>
          </a:xfrm>
        </p:spPr>
        <p:txBody>
          <a:bodyPr>
            <a:normAutofit lnSpcReduction="10000"/>
          </a:bodyPr>
          <a:lstStyle/>
          <a:p>
            <a:r>
              <a:rPr lang="en-US" dirty="0" smtClean="0"/>
              <a:t>Vitamin </a:t>
            </a:r>
            <a:r>
              <a:rPr lang="en-US" dirty="0"/>
              <a:t>C has </a:t>
            </a:r>
            <a:r>
              <a:rPr lang="en-US" dirty="0" err="1" smtClean="0"/>
              <a:t>immunostimulative</a:t>
            </a:r>
            <a:r>
              <a:rPr lang="en-US" dirty="0" smtClean="0"/>
              <a:t> </a:t>
            </a:r>
            <a:r>
              <a:rPr lang="en-US" dirty="0"/>
              <a:t>effect.</a:t>
            </a:r>
          </a:p>
          <a:p>
            <a:r>
              <a:rPr lang="en-US" dirty="0" smtClean="0"/>
              <a:t>Vitamin </a:t>
            </a:r>
            <a:r>
              <a:rPr lang="en-US" dirty="0"/>
              <a:t>E is not an </a:t>
            </a:r>
            <a:r>
              <a:rPr lang="en-US" dirty="0" err="1"/>
              <a:t>immunostimulant</a:t>
            </a:r>
            <a:r>
              <a:rPr lang="en-US" dirty="0"/>
              <a:t>, its antioxidant action does protect the immune system.</a:t>
            </a:r>
          </a:p>
          <a:p>
            <a:r>
              <a:rPr lang="en-US" dirty="0"/>
              <a:t>Vitamins C and E have been found to slow or stop disease progression in HIV/AIDS. Minerals:</a:t>
            </a:r>
          </a:p>
          <a:p>
            <a:r>
              <a:rPr lang="en-US" dirty="0" smtClean="0"/>
              <a:t>Zinc </a:t>
            </a:r>
            <a:r>
              <a:rPr lang="en-US" dirty="0"/>
              <a:t>has proven </a:t>
            </a:r>
            <a:r>
              <a:rPr lang="en-US" dirty="0" err="1"/>
              <a:t>immunostimulative</a:t>
            </a:r>
            <a:r>
              <a:rPr lang="en-US" dirty="0"/>
              <a:t> effects. </a:t>
            </a:r>
            <a:endParaRPr lang="en-US" dirty="0" smtClean="0"/>
          </a:p>
          <a:p>
            <a:r>
              <a:rPr lang="en-US" dirty="0" smtClean="0"/>
              <a:t>Iron </a:t>
            </a:r>
            <a:r>
              <a:rPr lang="en-US" dirty="0"/>
              <a:t>plays an immunity-boosting role for iron-deficient individuals.</a:t>
            </a:r>
          </a:p>
          <a:p>
            <a:r>
              <a:rPr lang="en-US" dirty="0" err="1" smtClean="0"/>
              <a:t>Transdermal</a:t>
            </a:r>
            <a:r>
              <a:rPr lang="en-US" dirty="0" smtClean="0"/>
              <a:t> zinc &amp; iron more </a:t>
            </a:r>
            <a:r>
              <a:rPr lang="en-US" dirty="0" err="1"/>
              <a:t>immunostimulative</a:t>
            </a:r>
            <a:r>
              <a:rPr lang="en-US" dirty="0"/>
              <a:t> than oral </a:t>
            </a:r>
            <a:r>
              <a:rPr lang="en-US" dirty="0" smtClean="0"/>
              <a:t>(</a:t>
            </a:r>
            <a:r>
              <a:rPr lang="en-US" dirty="0" err="1" smtClean="0"/>
              <a:t>Microminerals</a:t>
            </a:r>
            <a:r>
              <a:rPr lang="en-US" dirty="0"/>
              <a:t>)</a:t>
            </a:r>
          </a:p>
        </p:txBody>
      </p:sp>
      <p:sp>
        <p:nvSpPr>
          <p:cNvPr id="4" name="Slide Number Placeholder 3"/>
          <p:cNvSpPr>
            <a:spLocks noGrp="1"/>
          </p:cNvSpPr>
          <p:nvPr>
            <p:ph type="sldNum" sz="quarter" idx="12"/>
          </p:nvPr>
        </p:nvSpPr>
        <p:spPr/>
        <p:txBody>
          <a:bodyPr/>
          <a:lstStyle/>
          <a:p>
            <a:fld id="{17CF8FDF-6E7A-46CF-BF4A-F87DF872FC3D}" type="slidenum">
              <a:rPr lang="en-US" smtClean="0"/>
              <a:pPr/>
              <a:t>67</a:t>
            </a:fld>
            <a:endParaRPr 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215"/>
            <a:ext cx="8229600" cy="857250"/>
          </a:xfrm>
        </p:spPr>
        <p:txBody>
          <a:bodyPr/>
          <a:lstStyle/>
          <a:p>
            <a:pPr algn="ctr"/>
            <a:r>
              <a:rPr lang="en-US" b="1">
                <a:solidFill>
                  <a:schemeClr val="accent1"/>
                </a:solidFill>
              </a:rPr>
              <a:t>Animal products:</a:t>
            </a:r>
          </a:p>
        </p:txBody>
      </p:sp>
      <p:sp>
        <p:nvSpPr>
          <p:cNvPr id="3" name="Content Placeholder 2"/>
          <p:cNvSpPr>
            <a:spLocks noGrp="1"/>
          </p:cNvSpPr>
          <p:nvPr>
            <p:ph idx="1"/>
          </p:nvPr>
        </p:nvSpPr>
        <p:spPr>
          <a:xfrm>
            <a:off x="457200" y="1793240"/>
            <a:ext cx="8229600" cy="4531360"/>
          </a:xfrm>
        </p:spPr>
        <p:txBody>
          <a:bodyPr/>
          <a:lstStyle/>
          <a:p>
            <a:r>
              <a:rPr lang="en-US" dirty="0" err="1" smtClean="0"/>
              <a:t>Propolis</a:t>
            </a:r>
            <a:r>
              <a:rPr lang="en-US" dirty="0" smtClean="0"/>
              <a:t> </a:t>
            </a:r>
            <a:r>
              <a:rPr lang="en-US" dirty="0"/>
              <a:t>(bee gum), collected by </a:t>
            </a:r>
            <a:r>
              <a:rPr lang="en-US" dirty="0" smtClean="0"/>
              <a:t>bees (</a:t>
            </a:r>
            <a:r>
              <a:rPr lang="en-US" i="1" dirty="0" err="1" smtClean="0"/>
              <a:t>Apis</a:t>
            </a:r>
            <a:r>
              <a:rPr lang="en-US" i="1" dirty="0" smtClean="0"/>
              <a:t> </a:t>
            </a:r>
            <a:r>
              <a:rPr lang="en-US" i="1" dirty="0" err="1" smtClean="0"/>
              <a:t>mellifera</a:t>
            </a:r>
            <a:r>
              <a:rPr lang="en-US" i="1" dirty="0" smtClean="0"/>
              <a:t>) </a:t>
            </a:r>
            <a:r>
              <a:rPr lang="en-US" dirty="0"/>
              <a:t>from the exudates of trees and plants provide antimicrobial defense of hives.</a:t>
            </a:r>
          </a:p>
          <a:p>
            <a:r>
              <a:rPr lang="en-US" dirty="0" smtClean="0"/>
              <a:t>powerful </a:t>
            </a:r>
            <a:r>
              <a:rPr lang="en-US" dirty="0"/>
              <a:t>antibiotic, antiviral, and antifungal effects </a:t>
            </a:r>
            <a:r>
              <a:rPr lang="en-US" dirty="0" smtClean="0"/>
              <a:t>to </a:t>
            </a:r>
            <a:r>
              <a:rPr lang="en-US" dirty="0"/>
              <a:t>fight infections both by direct antimicrobial action and </a:t>
            </a:r>
            <a:r>
              <a:rPr lang="en-US" dirty="0" smtClean="0"/>
              <a:t>general </a:t>
            </a:r>
            <a:r>
              <a:rPr lang="en-US" dirty="0" err="1"/>
              <a:t>immuno</a:t>
            </a:r>
            <a:r>
              <a:rPr lang="en-US" dirty="0"/>
              <a:t>-stimulation.</a:t>
            </a:r>
          </a:p>
          <a:p>
            <a:r>
              <a:rPr lang="en-US" dirty="0" err="1" smtClean="0"/>
              <a:t>Propolis</a:t>
            </a:r>
            <a:r>
              <a:rPr lang="en-US" dirty="0" smtClean="0"/>
              <a:t> </a:t>
            </a:r>
            <a:r>
              <a:rPr lang="en-US" dirty="0"/>
              <a:t>is indicated in oral and respiratory infections</a:t>
            </a:r>
          </a:p>
        </p:txBody>
      </p:sp>
      <p:sp>
        <p:nvSpPr>
          <p:cNvPr id="4" name="Slide Number Placeholder 3"/>
          <p:cNvSpPr>
            <a:spLocks noGrp="1"/>
          </p:cNvSpPr>
          <p:nvPr>
            <p:ph type="sldNum" sz="quarter" idx="12"/>
          </p:nvPr>
        </p:nvSpPr>
        <p:spPr/>
        <p:txBody>
          <a:bodyPr/>
          <a:lstStyle/>
          <a:p>
            <a:fld id="{17CF8FDF-6E7A-46CF-BF4A-F87DF872FC3D}" type="slidenum">
              <a:rPr lang="en-US" smtClean="0"/>
              <a:pPr/>
              <a:t>68</a:t>
            </a:fld>
            <a:endParaRPr 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215"/>
            <a:ext cx="8229600" cy="400685"/>
          </a:xfrm>
        </p:spPr>
        <p:txBody>
          <a:bodyPr>
            <a:normAutofit fontScale="90000"/>
          </a:bodyPr>
          <a:lstStyle/>
          <a:p>
            <a:endParaRPr lang="en-US"/>
          </a:p>
        </p:txBody>
      </p:sp>
      <p:sp>
        <p:nvSpPr>
          <p:cNvPr id="3" name="Content Placeholder 2"/>
          <p:cNvSpPr>
            <a:spLocks noGrp="1"/>
          </p:cNvSpPr>
          <p:nvPr>
            <p:ph idx="1"/>
          </p:nvPr>
        </p:nvSpPr>
        <p:spPr>
          <a:xfrm>
            <a:off x="457200" y="1421130"/>
            <a:ext cx="8229600" cy="4903470"/>
          </a:xfrm>
        </p:spPr>
        <p:txBody>
          <a:bodyPr/>
          <a:lstStyle/>
          <a:p>
            <a:pPr algn="ctr"/>
            <a:r>
              <a:rPr lang="en-US" b="1" i="1" u="sng" dirty="0">
                <a:solidFill>
                  <a:schemeClr val="accent1"/>
                </a:solidFill>
              </a:rPr>
              <a:t>Phototherapy:</a:t>
            </a:r>
          </a:p>
          <a:p>
            <a:r>
              <a:rPr lang="en-US" dirty="0"/>
              <a:t>•</a:t>
            </a:r>
            <a:r>
              <a:rPr lang="en-US" dirty="0" err="1"/>
              <a:t>Biophotonic</a:t>
            </a:r>
            <a:r>
              <a:rPr lang="en-US" dirty="0"/>
              <a:t> Therapy (the leading phototherapeutic treatment of infectious diseases) well-characterized </a:t>
            </a:r>
            <a:r>
              <a:rPr lang="en-US" dirty="0" err="1"/>
              <a:t>immunostimulative</a:t>
            </a:r>
            <a:r>
              <a:rPr lang="en-US" dirty="0"/>
              <a:t> effect</a:t>
            </a:r>
          </a:p>
          <a:p>
            <a:endParaRPr lang="en-US" dirty="0"/>
          </a:p>
          <a:p>
            <a:pPr algn="ctr"/>
            <a:r>
              <a:rPr lang="en-US" b="1" i="1" u="sng" dirty="0">
                <a:solidFill>
                  <a:schemeClr val="accent1"/>
                </a:solidFill>
              </a:rPr>
              <a:t>CAM Therapies: (</a:t>
            </a:r>
            <a:r>
              <a:rPr lang="en-US" b="1" i="1" u="sng" dirty="0" smtClean="0">
                <a:solidFill>
                  <a:schemeClr val="accent1"/>
                </a:solidFill>
              </a:rPr>
              <a:t>Complementary &amp;Alternative </a:t>
            </a:r>
            <a:r>
              <a:rPr lang="en-US" b="1" i="1" u="sng" dirty="0">
                <a:solidFill>
                  <a:schemeClr val="accent1"/>
                </a:solidFill>
              </a:rPr>
              <a:t>Medicine)</a:t>
            </a:r>
          </a:p>
          <a:p>
            <a:r>
              <a:rPr lang="en-US" dirty="0" smtClean="0"/>
              <a:t>Natural products</a:t>
            </a:r>
          </a:p>
          <a:p>
            <a:r>
              <a:rPr lang="en-US" dirty="0" smtClean="0"/>
              <a:t>Mind-body medicine</a:t>
            </a:r>
          </a:p>
          <a:p>
            <a:r>
              <a:rPr lang="en-US" dirty="0" smtClean="0"/>
              <a:t>Manipulative </a:t>
            </a:r>
            <a:r>
              <a:rPr lang="en-US" dirty="0"/>
              <a:t>and body-based practices</a:t>
            </a:r>
          </a:p>
        </p:txBody>
      </p:sp>
      <p:sp>
        <p:nvSpPr>
          <p:cNvPr id="4" name="Slide Number Placeholder 3"/>
          <p:cNvSpPr>
            <a:spLocks noGrp="1"/>
          </p:cNvSpPr>
          <p:nvPr>
            <p:ph type="sldNum" sz="quarter" idx="12"/>
          </p:nvPr>
        </p:nvSpPr>
        <p:spPr/>
        <p:txBody>
          <a:bodyPr/>
          <a:lstStyle/>
          <a:p>
            <a:fld id="{17CF8FDF-6E7A-46CF-BF4A-F87DF872FC3D}" type="slidenum">
              <a:rPr lang="en-US" smtClean="0"/>
              <a:pPr/>
              <a:t>69</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A good anticancer drug must kill or render unfit cancer cells without causing damage to normal </a:t>
            </a:r>
            <a:r>
              <a:rPr lang="en-US" dirty="0" smtClean="0"/>
              <a:t>cells.</a:t>
            </a:r>
          </a:p>
          <a:p>
            <a:r>
              <a:rPr lang="en-US" dirty="0" smtClean="0"/>
              <a:t>Such </a:t>
            </a:r>
            <a:r>
              <a:rPr lang="en-US" dirty="0"/>
              <a:t>an ideal compound is difficult or perhaps impossible to find. </a:t>
            </a:r>
            <a:endParaRPr lang="en-US" dirty="0" smtClean="0"/>
          </a:p>
          <a:p>
            <a:r>
              <a:rPr lang="en-US" dirty="0" smtClean="0"/>
              <a:t>For </a:t>
            </a:r>
            <a:r>
              <a:rPr lang="en-US" dirty="0"/>
              <a:t>this reason cancer patients suffer unpleasant side-effects when undergoing treatment.</a:t>
            </a:r>
          </a:p>
          <a:p>
            <a:r>
              <a:rPr lang="en-US" dirty="0" smtClean="0"/>
              <a:t>side </a:t>
            </a:r>
            <a:r>
              <a:rPr lang="en-US" dirty="0"/>
              <a:t>effects of chemotherapy are hair loss, extreme nausea, vomiting, fatigue, weakness, sterility, and damage to kidney and </a:t>
            </a:r>
            <a:r>
              <a:rPr lang="en-US" dirty="0" smtClean="0"/>
              <a:t>heart</a:t>
            </a:r>
          </a:p>
          <a:p>
            <a:r>
              <a:rPr lang="en-US" dirty="0" smtClean="0"/>
              <a:t> VitB6</a:t>
            </a:r>
            <a:r>
              <a:rPr lang="en-US" dirty="0"/>
              <a:t>, </a:t>
            </a:r>
            <a:r>
              <a:rPr lang="en-US" dirty="0" smtClean="0"/>
              <a:t>E &amp; other </a:t>
            </a:r>
            <a:r>
              <a:rPr lang="en-US" dirty="0"/>
              <a:t>natural </a:t>
            </a:r>
            <a:r>
              <a:rPr lang="en-US" dirty="0" err="1" smtClean="0"/>
              <a:t>vits</a:t>
            </a:r>
            <a:r>
              <a:rPr lang="en-US" dirty="0"/>
              <a:t>, </a:t>
            </a:r>
            <a:r>
              <a:rPr lang="en-US" dirty="0" smtClean="0"/>
              <a:t>&amp;  </a:t>
            </a:r>
            <a:r>
              <a:rPr lang="en-US" dirty="0"/>
              <a:t>coenzyme Q10 help </a:t>
            </a:r>
            <a:r>
              <a:rPr lang="en-US" dirty="0" smtClean="0"/>
              <a:t>to </a:t>
            </a:r>
            <a:r>
              <a:rPr lang="en-US" dirty="0"/>
              <a:t>avoid these side effects.</a:t>
            </a:r>
          </a:p>
          <a:p>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7</a:t>
            </a:fld>
            <a:endParaRPr lang="en-U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215"/>
            <a:ext cx="8229600" cy="857885"/>
          </a:xfrm>
        </p:spPr>
        <p:txBody>
          <a:bodyPr>
            <a:normAutofit/>
          </a:bodyPr>
          <a:lstStyle/>
          <a:p>
            <a:pPr algn="ctr"/>
            <a:r>
              <a:rPr lang="en-US" b="1"/>
              <a:t>Immunostimulating Herbs:</a:t>
            </a:r>
          </a:p>
        </p:txBody>
      </p:sp>
      <p:sp>
        <p:nvSpPr>
          <p:cNvPr id="3" name="Content Placeholder 2"/>
          <p:cNvSpPr>
            <a:spLocks noGrp="1"/>
          </p:cNvSpPr>
          <p:nvPr>
            <p:ph idx="1"/>
          </p:nvPr>
        </p:nvSpPr>
        <p:spPr>
          <a:xfrm>
            <a:off x="457200" y="1707515"/>
            <a:ext cx="8229600" cy="4617085"/>
          </a:xfrm>
        </p:spPr>
        <p:txBody>
          <a:bodyPr>
            <a:normAutofit/>
          </a:bodyPr>
          <a:lstStyle/>
          <a:p>
            <a:r>
              <a:rPr lang="en-US" i="1" dirty="0" err="1" smtClean="0"/>
              <a:t>Allium</a:t>
            </a:r>
            <a:r>
              <a:rPr lang="en-US" i="1" dirty="0" smtClean="0"/>
              <a:t> </a:t>
            </a:r>
            <a:r>
              <a:rPr lang="en-US" i="1" dirty="0" err="1"/>
              <a:t>sativum</a:t>
            </a:r>
            <a:r>
              <a:rPr lang="en-US" i="1" dirty="0"/>
              <a:t> </a:t>
            </a:r>
            <a:r>
              <a:rPr lang="en-US" dirty="0"/>
              <a:t>– Garlic bulb</a:t>
            </a:r>
          </a:p>
          <a:p>
            <a:r>
              <a:rPr lang="en-US" i="1" dirty="0" err="1" smtClean="0"/>
              <a:t>Baptisia</a:t>
            </a:r>
            <a:r>
              <a:rPr lang="en-US" i="1" dirty="0" smtClean="0"/>
              <a:t> </a:t>
            </a:r>
            <a:r>
              <a:rPr lang="en-US" i="1" dirty="0" err="1"/>
              <a:t>tinctoria</a:t>
            </a:r>
            <a:r>
              <a:rPr lang="en-US" i="1" dirty="0"/>
              <a:t> </a:t>
            </a:r>
            <a:r>
              <a:rPr lang="en-US" dirty="0"/>
              <a:t>– Wild Indigo, root</a:t>
            </a:r>
          </a:p>
          <a:p>
            <a:r>
              <a:rPr lang="en-US" i="1" dirty="0" err="1" smtClean="0"/>
              <a:t>Commiphora</a:t>
            </a:r>
            <a:r>
              <a:rPr lang="en-US" i="1" dirty="0" smtClean="0"/>
              <a:t> </a:t>
            </a:r>
            <a:r>
              <a:rPr lang="en-US" i="1" dirty="0" err="1" smtClean="0"/>
              <a:t>molmol</a:t>
            </a:r>
            <a:r>
              <a:rPr lang="en-US" i="1" dirty="0" smtClean="0"/>
              <a:t> </a:t>
            </a:r>
            <a:r>
              <a:rPr lang="en-US" dirty="0"/>
              <a:t>– Myrrh, resin</a:t>
            </a:r>
          </a:p>
          <a:p>
            <a:r>
              <a:rPr lang="en-US" i="1" dirty="0" smtClean="0"/>
              <a:t>Echinacea </a:t>
            </a:r>
            <a:r>
              <a:rPr lang="en-US" i="1" dirty="0"/>
              <a:t>spp</a:t>
            </a:r>
            <a:r>
              <a:rPr lang="en-US" dirty="0"/>
              <a:t>. – Purple coneflower, root </a:t>
            </a:r>
            <a:r>
              <a:rPr lang="en-US" dirty="0" smtClean="0"/>
              <a:t>&amp; </a:t>
            </a:r>
            <a:r>
              <a:rPr lang="en-US" dirty="0" smtClean="0"/>
              <a:t>seed</a:t>
            </a:r>
            <a:endParaRPr lang="en-US" dirty="0"/>
          </a:p>
          <a:p>
            <a:r>
              <a:rPr lang="en-US" i="1" dirty="0" smtClean="0"/>
              <a:t>Eupatorium </a:t>
            </a:r>
            <a:r>
              <a:rPr lang="en-US" i="1" dirty="0" err="1"/>
              <a:t>perfoliatum</a:t>
            </a:r>
            <a:r>
              <a:rPr lang="en-US" dirty="0"/>
              <a:t>- Boneset, leaves and flowers</a:t>
            </a:r>
          </a:p>
          <a:p>
            <a:r>
              <a:rPr lang="en-US" i="1" dirty="0" err="1" smtClean="0"/>
              <a:t>Sambucus</a:t>
            </a:r>
            <a:r>
              <a:rPr lang="en-US" i="1" dirty="0" smtClean="0"/>
              <a:t> </a:t>
            </a:r>
            <a:r>
              <a:rPr lang="en-US" i="1" dirty="0" err="1"/>
              <a:t>canadensis</a:t>
            </a:r>
            <a:r>
              <a:rPr lang="en-US" i="1" dirty="0"/>
              <a:t>/ S. </a:t>
            </a:r>
            <a:r>
              <a:rPr lang="en-US" i="1" dirty="0" err="1"/>
              <a:t>nigra</a:t>
            </a:r>
            <a:r>
              <a:rPr lang="en-US" dirty="0"/>
              <a:t>- Elderberry, flowers and fruit</a:t>
            </a:r>
          </a:p>
          <a:p>
            <a:r>
              <a:rPr lang="en-US" i="1" dirty="0" err="1" smtClean="0"/>
              <a:t>Spilanthes</a:t>
            </a:r>
            <a:r>
              <a:rPr lang="en-US" i="1" dirty="0" smtClean="0"/>
              <a:t> </a:t>
            </a:r>
            <a:r>
              <a:rPr lang="en-US" i="1" dirty="0" err="1"/>
              <a:t>acmella</a:t>
            </a:r>
            <a:r>
              <a:rPr lang="en-US" i="1" dirty="0"/>
              <a:t> </a:t>
            </a:r>
            <a:r>
              <a:rPr lang="en-US" dirty="0" smtClean="0"/>
              <a:t>–Toothache </a:t>
            </a:r>
            <a:r>
              <a:rPr lang="en-US" dirty="0"/>
              <a:t>plant, </a:t>
            </a:r>
            <a:r>
              <a:rPr lang="en-US" dirty="0" smtClean="0"/>
              <a:t>leaves</a:t>
            </a:r>
            <a:r>
              <a:rPr lang="en-US" dirty="0" smtClean="0"/>
              <a:t>&amp; </a:t>
            </a:r>
            <a:r>
              <a:rPr lang="en-US" dirty="0" smtClean="0"/>
              <a:t> </a:t>
            </a:r>
            <a:r>
              <a:rPr lang="en-US" dirty="0"/>
              <a:t>flowers</a:t>
            </a:r>
          </a:p>
          <a:p>
            <a:r>
              <a:rPr lang="en-US" i="1" dirty="0" err="1" smtClean="0"/>
              <a:t>Usnea</a:t>
            </a:r>
            <a:r>
              <a:rPr lang="en-US" i="1" dirty="0" smtClean="0"/>
              <a:t> </a:t>
            </a:r>
            <a:r>
              <a:rPr lang="en-US" i="1" dirty="0"/>
              <a:t>spp</a:t>
            </a:r>
            <a:r>
              <a:rPr lang="en-US" dirty="0"/>
              <a:t>. – </a:t>
            </a:r>
            <a:r>
              <a:rPr lang="en-US" i="1" dirty="0" err="1"/>
              <a:t>Usnea</a:t>
            </a:r>
            <a:r>
              <a:rPr lang="en-US" i="1" dirty="0"/>
              <a:t> lichen </a:t>
            </a:r>
            <a:r>
              <a:rPr lang="en-US" dirty="0"/>
              <a:t>or old man’s beard, whole lichen body</a:t>
            </a:r>
          </a:p>
        </p:txBody>
      </p:sp>
      <p:sp>
        <p:nvSpPr>
          <p:cNvPr id="4" name="Slide Number Placeholder 3"/>
          <p:cNvSpPr>
            <a:spLocks noGrp="1"/>
          </p:cNvSpPr>
          <p:nvPr>
            <p:ph type="sldNum" sz="quarter" idx="12"/>
          </p:nvPr>
        </p:nvSpPr>
        <p:spPr/>
        <p:txBody>
          <a:bodyPr/>
          <a:lstStyle/>
          <a:p>
            <a:fld id="{17CF8FDF-6E7A-46CF-BF4A-F87DF872FC3D}" type="slidenum">
              <a:rPr lang="en-US" smtClean="0"/>
              <a:pPr/>
              <a:t>70</a:t>
            </a:fld>
            <a:endParaRPr 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215"/>
            <a:ext cx="8229600" cy="500380"/>
          </a:xfrm>
        </p:spPr>
        <p:txBody>
          <a:bodyPr>
            <a:normAutofit fontScale="90000"/>
          </a:bodyPr>
          <a:lstStyle/>
          <a:p>
            <a:endParaRPr lang="en-US"/>
          </a:p>
        </p:txBody>
      </p:sp>
      <p:sp>
        <p:nvSpPr>
          <p:cNvPr id="3" name="Content Placeholder 2"/>
          <p:cNvSpPr>
            <a:spLocks noGrp="1"/>
          </p:cNvSpPr>
          <p:nvPr>
            <p:ph idx="1"/>
          </p:nvPr>
        </p:nvSpPr>
        <p:spPr>
          <a:xfrm>
            <a:off x="457200" y="1203960"/>
            <a:ext cx="8229600" cy="5120640"/>
          </a:xfrm>
        </p:spPr>
        <p:txBody>
          <a:bodyPr/>
          <a:lstStyle/>
          <a:p>
            <a:r>
              <a:rPr lang="en-US" i="1" dirty="0" err="1" smtClean="0"/>
              <a:t>Zanthoxylum</a:t>
            </a:r>
            <a:r>
              <a:rPr lang="en-US" i="1" dirty="0" smtClean="0"/>
              <a:t> </a:t>
            </a:r>
            <a:r>
              <a:rPr lang="en-US" i="1" dirty="0" err="1" smtClean="0"/>
              <a:t>clavaherculis</a:t>
            </a:r>
            <a:r>
              <a:rPr lang="en-US" i="1" dirty="0" smtClean="0"/>
              <a:t> </a:t>
            </a:r>
            <a:r>
              <a:rPr lang="en-US" i="1" dirty="0" smtClean="0"/>
              <a:t> &amp; </a:t>
            </a:r>
            <a:r>
              <a:rPr lang="en-US" i="1" dirty="0" smtClean="0"/>
              <a:t>Z</a:t>
            </a:r>
            <a:r>
              <a:rPr lang="en-US" i="1" dirty="0"/>
              <a:t>. </a:t>
            </a:r>
            <a:r>
              <a:rPr lang="en-US" i="1" dirty="0" err="1"/>
              <a:t>americanum</a:t>
            </a:r>
            <a:r>
              <a:rPr lang="en-US" i="1" dirty="0"/>
              <a:t> </a:t>
            </a:r>
            <a:r>
              <a:rPr lang="en-US" dirty="0"/>
              <a:t>– Toothache tree, bark</a:t>
            </a:r>
          </a:p>
          <a:p>
            <a:r>
              <a:rPr lang="en-US" dirty="0" smtClean="0"/>
              <a:t>Barley,   </a:t>
            </a:r>
            <a:r>
              <a:rPr lang="en-US" dirty="0"/>
              <a:t>Catnip, Coconut oil</a:t>
            </a:r>
          </a:p>
          <a:p>
            <a:r>
              <a:rPr lang="en-US" dirty="0"/>
              <a:t>•Goldenseal, elderberry, </a:t>
            </a:r>
            <a:r>
              <a:rPr lang="en-US" dirty="0" err="1"/>
              <a:t>Kombucha</a:t>
            </a:r>
            <a:endParaRPr lang="en-US" dirty="0"/>
          </a:p>
          <a:p>
            <a:r>
              <a:rPr lang="en-US" dirty="0"/>
              <a:t>•</a:t>
            </a:r>
            <a:r>
              <a:rPr lang="en-US" dirty="0" err="1"/>
              <a:t>Maitake</a:t>
            </a:r>
            <a:r>
              <a:rPr lang="en-US" dirty="0"/>
              <a:t>, Queen of the meadow, Shiitake</a:t>
            </a:r>
          </a:p>
          <a:p>
            <a:r>
              <a:rPr lang="en-US" dirty="0"/>
              <a:t>•Suma root, </a:t>
            </a:r>
            <a:r>
              <a:rPr lang="en-US" dirty="0" err="1"/>
              <a:t>astragalus</a:t>
            </a:r>
            <a:r>
              <a:rPr lang="en-US" dirty="0"/>
              <a:t>,</a:t>
            </a:r>
          </a:p>
          <a:p>
            <a:r>
              <a:rPr lang="en-US" dirty="0"/>
              <a:t>•Ginseng, green tea, </a:t>
            </a:r>
            <a:r>
              <a:rPr lang="en-US" dirty="0" err="1"/>
              <a:t>Guduchi</a:t>
            </a:r>
            <a:r>
              <a:rPr lang="en-US" dirty="0"/>
              <a:t> (</a:t>
            </a:r>
            <a:r>
              <a:rPr lang="en-US" i="1" dirty="0" err="1"/>
              <a:t>Tinospora</a:t>
            </a:r>
            <a:r>
              <a:rPr lang="en-US" i="1" dirty="0"/>
              <a:t> </a:t>
            </a:r>
            <a:r>
              <a:rPr lang="en-US" i="1" dirty="0" err="1"/>
              <a:t>cordifolia</a:t>
            </a:r>
            <a:r>
              <a:rPr lang="en-US" dirty="0"/>
              <a:t>)</a:t>
            </a:r>
          </a:p>
          <a:p>
            <a:r>
              <a:rPr lang="en-US" dirty="0" err="1" smtClean="0"/>
              <a:t>maca</a:t>
            </a:r>
            <a:r>
              <a:rPr lang="en-US" dirty="0"/>
              <a:t>, and </a:t>
            </a:r>
            <a:r>
              <a:rPr lang="en-US" dirty="0" err="1"/>
              <a:t>Reishi</a:t>
            </a:r>
            <a:r>
              <a:rPr lang="en-US" dirty="0"/>
              <a:t> mushrooms (</a:t>
            </a:r>
            <a:r>
              <a:rPr lang="en-US" i="1" dirty="0" err="1"/>
              <a:t>Ganoderma</a:t>
            </a:r>
            <a:r>
              <a:rPr lang="en-US" i="1" dirty="0"/>
              <a:t> </a:t>
            </a:r>
            <a:r>
              <a:rPr lang="en-US" i="1" dirty="0" err="1"/>
              <a:t>lucidum</a:t>
            </a:r>
            <a:r>
              <a:rPr lang="en-US" dirty="0"/>
              <a:t>), or extracts from them.</a:t>
            </a:r>
          </a:p>
        </p:txBody>
      </p:sp>
      <p:sp>
        <p:nvSpPr>
          <p:cNvPr id="4" name="Slide Number Placeholder 3"/>
          <p:cNvSpPr>
            <a:spLocks noGrp="1"/>
          </p:cNvSpPr>
          <p:nvPr>
            <p:ph type="sldNum" sz="quarter" idx="12"/>
          </p:nvPr>
        </p:nvSpPr>
        <p:spPr/>
        <p:txBody>
          <a:bodyPr/>
          <a:lstStyle/>
          <a:p>
            <a:fld id="{17CF8FDF-6E7A-46CF-BF4A-F87DF872FC3D}" type="slidenum">
              <a:rPr lang="en-US" smtClean="0"/>
              <a:pPr/>
              <a:t>71</a:t>
            </a:fld>
            <a:endParaRPr lang="en-US"/>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215"/>
            <a:ext cx="8229600" cy="700405"/>
          </a:xfrm>
        </p:spPr>
        <p:txBody>
          <a:bodyPr>
            <a:normAutofit fontScale="90000"/>
          </a:bodyPr>
          <a:lstStyle/>
          <a:p>
            <a:pPr algn="ctr"/>
            <a:r>
              <a:rPr lang="en-US" b="1"/>
              <a:t>Astragalus:</a:t>
            </a:r>
          </a:p>
        </p:txBody>
      </p:sp>
      <p:sp>
        <p:nvSpPr>
          <p:cNvPr id="3" name="Content Placeholder 2"/>
          <p:cNvSpPr>
            <a:spLocks noGrp="1"/>
          </p:cNvSpPr>
          <p:nvPr>
            <p:ph idx="1"/>
          </p:nvPr>
        </p:nvSpPr>
        <p:spPr>
          <a:xfrm>
            <a:off x="457200" y="1522095"/>
            <a:ext cx="8229600" cy="4973955"/>
          </a:xfrm>
        </p:spPr>
        <p:txBody>
          <a:bodyPr>
            <a:normAutofit fontScale="92500" lnSpcReduction="10000"/>
          </a:bodyPr>
          <a:lstStyle/>
          <a:p>
            <a:r>
              <a:rPr lang="en-US" dirty="0"/>
              <a:t>•</a:t>
            </a:r>
            <a:r>
              <a:rPr lang="en-US" dirty="0" err="1"/>
              <a:t>Astragalus</a:t>
            </a:r>
            <a:r>
              <a:rPr lang="en-US" dirty="0"/>
              <a:t> </a:t>
            </a:r>
            <a:r>
              <a:rPr lang="en-US" dirty="0" err="1"/>
              <a:t>membranaceus</a:t>
            </a:r>
            <a:r>
              <a:rPr lang="en-US" dirty="0"/>
              <a:t> root widely used as a tonic food, powerful stimulators of the immune </a:t>
            </a:r>
            <a:r>
              <a:rPr lang="en-US" dirty="0" smtClean="0"/>
              <a:t>system</a:t>
            </a:r>
          </a:p>
          <a:p>
            <a:r>
              <a:rPr lang="en-US" dirty="0" smtClean="0"/>
              <a:t>d</a:t>
            </a:r>
            <a:r>
              <a:rPr lang="en-US" dirty="0" smtClean="0"/>
              <a:t>ecrease </a:t>
            </a:r>
            <a:r>
              <a:rPr lang="en-US" dirty="0"/>
              <a:t>side effects of steroid therapy on </a:t>
            </a:r>
            <a:r>
              <a:rPr lang="en-US" dirty="0" smtClean="0"/>
              <a:t>immune </a:t>
            </a:r>
            <a:r>
              <a:rPr lang="en-US" dirty="0"/>
              <a:t>system</a:t>
            </a:r>
          </a:p>
          <a:p>
            <a:r>
              <a:rPr lang="en-US" dirty="0" smtClean="0"/>
              <a:t>Using in </a:t>
            </a:r>
            <a:r>
              <a:rPr lang="en-US" dirty="0"/>
              <a:t>combination with steroid therapy "to alleviate the adverse effects" of the steroid.</a:t>
            </a:r>
          </a:p>
          <a:p>
            <a:r>
              <a:rPr lang="en-US" dirty="0" smtClean="0"/>
              <a:t>Stimulate </a:t>
            </a:r>
            <a:r>
              <a:rPr lang="en-US" dirty="0"/>
              <a:t>the production of interferon and increase its effects in fighting disease.</a:t>
            </a:r>
          </a:p>
          <a:p>
            <a:r>
              <a:rPr lang="en-US" dirty="0" smtClean="0"/>
              <a:t>Tonic </a:t>
            </a:r>
            <a:r>
              <a:rPr lang="en-US" dirty="0"/>
              <a:t>for the lungs, for frequent colds or shortness of </a:t>
            </a:r>
            <a:r>
              <a:rPr lang="en-US" dirty="0" smtClean="0"/>
              <a:t>breath</a:t>
            </a:r>
          </a:p>
          <a:p>
            <a:r>
              <a:rPr lang="en-US" dirty="0" smtClean="0"/>
              <a:t>internally </a:t>
            </a:r>
            <a:r>
              <a:rPr lang="en-US" dirty="0"/>
              <a:t>for chronic </a:t>
            </a:r>
            <a:r>
              <a:rPr lang="en-US" dirty="0" smtClean="0"/>
              <a:t>ulcerations</a:t>
            </a:r>
          </a:p>
          <a:p>
            <a:r>
              <a:rPr lang="en-US" dirty="0" smtClean="0"/>
              <a:t>increases </a:t>
            </a:r>
            <a:r>
              <a:rPr lang="en-US" dirty="0"/>
              <a:t>the number of "stem cells" in the marrow and </a:t>
            </a:r>
            <a:r>
              <a:rPr lang="en-US" dirty="0" smtClean="0"/>
              <a:t>lymph tissue</a:t>
            </a:r>
            <a:r>
              <a:rPr lang="en-US" dirty="0"/>
              <a:t>, and stimulates their development into active immune cells which are released into the body.</a:t>
            </a:r>
          </a:p>
        </p:txBody>
      </p:sp>
      <p:sp>
        <p:nvSpPr>
          <p:cNvPr id="4" name="Slide Number Placeholder 3"/>
          <p:cNvSpPr>
            <a:spLocks noGrp="1"/>
          </p:cNvSpPr>
          <p:nvPr>
            <p:ph type="sldNum" sz="quarter" idx="12"/>
          </p:nvPr>
        </p:nvSpPr>
        <p:spPr/>
        <p:txBody>
          <a:bodyPr/>
          <a:lstStyle/>
          <a:p>
            <a:fld id="{17CF8FDF-6E7A-46CF-BF4A-F87DF872FC3D}" type="slidenum">
              <a:rPr lang="en-US" smtClean="0"/>
              <a:pPr/>
              <a:t>72</a:t>
            </a:fld>
            <a:endParaRPr lang="en-U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ages"/>
          <p:cNvPicPr>
            <a:picLocks noGrp="1" noChangeAspect="1"/>
          </p:cNvPicPr>
          <p:nvPr>
            <p:ph idx="1"/>
          </p:nvPr>
        </p:nvPicPr>
        <p:blipFill>
          <a:blip r:embed="rId2" cstate="print"/>
          <a:stretch>
            <a:fillRect/>
          </a:stretch>
        </p:blipFill>
        <p:spPr>
          <a:xfrm>
            <a:off x="1195705" y="1847850"/>
            <a:ext cx="6338570" cy="3562350"/>
          </a:xfrm>
          <a:prstGeom prst="rect">
            <a:avLst/>
          </a:prstGeom>
        </p:spPr>
      </p:pic>
      <p:sp>
        <p:nvSpPr>
          <p:cNvPr id="5" name="Slide Number Placeholder 4"/>
          <p:cNvSpPr>
            <a:spLocks noGrp="1"/>
          </p:cNvSpPr>
          <p:nvPr>
            <p:ph type="sldNum" sz="quarter" idx="12"/>
          </p:nvPr>
        </p:nvSpPr>
        <p:spPr/>
        <p:txBody>
          <a:bodyPr/>
          <a:lstStyle/>
          <a:p>
            <a:fld id="{17CF8FDF-6E7A-46CF-BF4A-F87DF872FC3D}" type="slidenum">
              <a:rPr lang="en-US" smtClean="0"/>
              <a:pPr/>
              <a:t>73</a:t>
            </a:fld>
            <a:endParaRPr lang="en-U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215"/>
            <a:ext cx="8229600" cy="758190"/>
          </a:xfrm>
        </p:spPr>
        <p:txBody>
          <a:bodyPr>
            <a:normAutofit fontScale="90000"/>
          </a:bodyPr>
          <a:lstStyle/>
          <a:p>
            <a:pPr algn="ctr"/>
            <a:r>
              <a:rPr lang="en-US" b="1"/>
              <a:t>Echinacea:</a:t>
            </a:r>
          </a:p>
        </p:txBody>
      </p:sp>
      <p:sp>
        <p:nvSpPr>
          <p:cNvPr id="3" name="Content Placeholder 2"/>
          <p:cNvSpPr>
            <a:spLocks noGrp="1"/>
          </p:cNvSpPr>
          <p:nvPr>
            <p:ph idx="1"/>
          </p:nvPr>
        </p:nvSpPr>
        <p:spPr>
          <a:xfrm>
            <a:off x="457200" y="1577975"/>
            <a:ext cx="8229600" cy="4746625"/>
          </a:xfrm>
        </p:spPr>
        <p:txBody>
          <a:bodyPr>
            <a:normAutofit/>
          </a:bodyPr>
          <a:lstStyle/>
          <a:p>
            <a:r>
              <a:rPr lang="en-US" dirty="0" smtClean="0"/>
              <a:t>a </a:t>
            </a:r>
            <a:r>
              <a:rPr lang="en-US" dirty="0" smtClean="0"/>
              <a:t>v. </a:t>
            </a:r>
            <a:r>
              <a:rPr lang="en-US" dirty="0" smtClean="0"/>
              <a:t>popular </a:t>
            </a:r>
            <a:r>
              <a:rPr lang="en-US" dirty="0"/>
              <a:t>wildflower </a:t>
            </a:r>
            <a:r>
              <a:rPr lang="en-US" dirty="0" smtClean="0"/>
              <a:t>garden </a:t>
            </a:r>
            <a:r>
              <a:rPr lang="en-US" dirty="0"/>
              <a:t>plant </a:t>
            </a:r>
            <a:r>
              <a:rPr lang="en-US" dirty="0" err="1" smtClean="0"/>
              <a:t>immunostimulant</a:t>
            </a:r>
            <a:endParaRPr lang="en-US" dirty="0" smtClean="0"/>
          </a:p>
          <a:p>
            <a:r>
              <a:rPr lang="en-US" dirty="0" smtClean="0"/>
              <a:t>Prevents </a:t>
            </a:r>
            <a:r>
              <a:rPr lang="en-US" dirty="0" smtClean="0"/>
              <a:t>&amp; </a:t>
            </a:r>
            <a:r>
              <a:rPr lang="en-US" dirty="0" smtClean="0"/>
              <a:t>treats common </a:t>
            </a:r>
            <a:r>
              <a:rPr lang="en-US" dirty="0"/>
              <a:t>cold, </a:t>
            </a:r>
            <a:r>
              <a:rPr lang="en-US" dirty="0" smtClean="0"/>
              <a:t>influenza infections</a:t>
            </a:r>
            <a:r>
              <a:rPr lang="en-US" dirty="0"/>
              <a:t>.</a:t>
            </a:r>
          </a:p>
          <a:p>
            <a:r>
              <a:rPr lang="en-US" dirty="0" smtClean="0"/>
              <a:t>Stimulates </a:t>
            </a:r>
            <a:r>
              <a:rPr lang="en-US" dirty="0" err="1" smtClean="0"/>
              <a:t>phagocytosis</a:t>
            </a:r>
            <a:r>
              <a:rPr lang="en-US" dirty="0"/>
              <a:t>, or the consumption of invading organisms by </a:t>
            </a:r>
            <a:r>
              <a:rPr lang="en-US" dirty="0" smtClean="0"/>
              <a:t>WBCs</a:t>
            </a:r>
            <a:r>
              <a:rPr lang="en-US" dirty="0" smtClean="0"/>
              <a:t>&amp; lymphocytes</a:t>
            </a:r>
          </a:p>
          <a:p>
            <a:r>
              <a:rPr lang="en-US" dirty="0" smtClean="0"/>
              <a:t>stimulates </a:t>
            </a:r>
            <a:r>
              <a:rPr lang="en-US" dirty="0"/>
              <a:t>the production of interferon </a:t>
            </a:r>
            <a:r>
              <a:rPr lang="en-US" dirty="0" smtClean="0"/>
              <a:t>&amp; </a:t>
            </a:r>
            <a:r>
              <a:rPr lang="en-US" dirty="0" smtClean="0"/>
              <a:t>Tumor </a:t>
            </a:r>
            <a:r>
              <a:rPr lang="en-US" dirty="0"/>
              <a:t>Necrosis Factor </a:t>
            </a:r>
            <a:r>
              <a:rPr lang="en-US" dirty="0" smtClean="0"/>
              <a:t>(TFC)</a:t>
            </a:r>
            <a:endParaRPr lang="en-US" dirty="0" smtClean="0"/>
          </a:p>
          <a:p>
            <a:r>
              <a:rPr lang="en-US" dirty="0" smtClean="0"/>
              <a:t>important </a:t>
            </a:r>
            <a:r>
              <a:rPr lang="en-US" dirty="0"/>
              <a:t>to the body's response against cancer.</a:t>
            </a:r>
          </a:p>
          <a:p>
            <a:r>
              <a:rPr lang="en-US" dirty="0" smtClean="0"/>
              <a:t>Inhibits </a:t>
            </a:r>
            <a:r>
              <a:rPr lang="en-US" dirty="0"/>
              <a:t>an enzyme (</a:t>
            </a:r>
            <a:r>
              <a:rPr lang="en-US" dirty="0" err="1" smtClean="0"/>
              <a:t>hyaluronidase</a:t>
            </a:r>
            <a:r>
              <a:rPr lang="en-US" dirty="0" smtClean="0"/>
              <a:t>) : which </a:t>
            </a:r>
            <a:r>
              <a:rPr lang="en-US" dirty="0"/>
              <a:t>is secreted by </a:t>
            </a:r>
            <a:r>
              <a:rPr lang="en-US" dirty="0" smtClean="0"/>
              <a:t>bacteria &amp; helps </a:t>
            </a:r>
            <a:r>
              <a:rPr lang="en-US" dirty="0"/>
              <a:t>them gain access to healthy cells.</a:t>
            </a:r>
          </a:p>
        </p:txBody>
      </p:sp>
      <p:sp>
        <p:nvSpPr>
          <p:cNvPr id="4" name="Slide Number Placeholder 3"/>
          <p:cNvSpPr>
            <a:spLocks noGrp="1"/>
          </p:cNvSpPr>
          <p:nvPr>
            <p:ph type="sldNum" sz="quarter" idx="12"/>
          </p:nvPr>
        </p:nvSpPr>
        <p:spPr/>
        <p:txBody>
          <a:bodyPr/>
          <a:lstStyle/>
          <a:p>
            <a:fld id="{17CF8FDF-6E7A-46CF-BF4A-F87DF872FC3D}" type="slidenum">
              <a:rPr lang="en-US" smtClean="0"/>
              <a:pPr/>
              <a:t>74</a:t>
            </a:fld>
            <a:endParaRPr 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pic>
        <p:nvPicPr>
          <p:cNvPr id="4" name="Content Placeholder 3" descr="download"/>
          <p:cNvPicPr>
            <a:picLocks noGrp="1" noChangeAspect="1"/>
          </p:cNvPicPr>
          <p:nvPr>
            <p:ph sz="half" idx="1"/>
          </p:nvPr>
        </p:nvPicPr>
        <p:blipFill>
          <a:blip r:embed="rId2" cstate="print"/>
          <a:stretch>
            <a:fillRect/>
          </a:stretch>
        </p:blipFill>
        <p:spPr>
          <a:xfrm>
            <a:off x="184785" y="2202180"/>
            <a:ext cx="3781425" cy="3839845"/>
          </a:xfrm>
          <a:prstGeom prst="rect">
            <a:avLst/>
          </a:prstGeom>
        </p:spPr>
      </p:pic>
      <p:pic>
        <p:nvPicPr>
          <p:cNvPr id="5" name="Content Placeholder 4" descr="echinacea-how-to-use-377229-section"/>
          <p:cNvPicPr>
            <a:picLocks noGrp="1" noChangeAspect="1"/>
          </p:cNvPicPr>
          <p:nvPr>
            <p:ph sz="half" idx="2"/>
          </p:nvPr>
        </p:nvPicPr>
        <p:blipFill>
          <a:blip r:embed="rId3" cstate="print"/>
          <a:stretch>
            <a:fillRect/>
          </a:stretch>
        </p:blipFill>
        <p:spPr>
          <a:xfrm>
            <a:off x="3966210" y="2202815"/>
            <a:ext cx="4963160" cy="3839210"/>
          </a:xfrm>
          <a:prstGeom prst="rect">
            <a:avLst/>
          </a:prstGeom>
        </p:spPr>
      </p:pic>
      <p:sp>
        <p:nvSpPr>
          <p:cNvPr id="7" name="Slide Number Placeholder 6"/>
          <p:cNvSpPr>
            <a:spLocks noGrp="1"/>
          </p:cNvSpPr>
          <p:nvPr>
            <p:ph type="sldNum" sz="quarter" idx="12"/>
          </p:nvPr>
        </p:nvSpPr>
        <p:spPr/>
        <p:txBody>
          <a:bodyPr/>
          <a:lstStyle/>
          <a:p>
            <a:fld id="{17CF8FDF-6E7A-46CF-BF4A-F87DF872FC3D}" type="slidenum">
              <a:rPr lang="en-US" smtClean="0"/>
              <a:pPr/>
              <a:t>75</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429512"/>
          </a:xfrm>
        </p:spPr>
        <p:txBody>
          <a:bodyPr>
            <a:normAutofit fontScale="90000"/>
          </a:bodyPr>
          <a:lstStyle/>
          <a:p>
            <a:pPr algn="ctr"/>
            <a:r>
              <a:rPr lang="en-US" b="1" dirty="0"/>
              <a:t>Anti- cancer drugs:</a:t>
            </a:r>
            <a:r>
              <a:rPr lang="en-US" dirty="0"/>
              <a:t/>
            </a:r>
            <a:br>
              <a:rPr lang="en-US" dirty="0"/>
            </a:br>
            <a:endParaRPr lang="en-US" dirty="0"/>
          </a:p>
        </p:txBody>
      </p:sp>
      <p:sp>
        <p:nvSpPr>
          <p:cNvPr id="3" name="Content Placeholder 2"/>
          <p:cNvSpPr>
            <a:spLocks noGrp="1"/>
          </p:cNvSpPr>
          <p:nvPr>
            <p:ph idx="1"/>
          </p:nvPr>
        </p:nvSpPr>
        <p:spPr>
          <a:xfrm>
            <a:off x="457200" y="1600200"/>
            <a:ext cx="8229600" cy="5029200"/>
          </a:xfrm>
        </p:spPr>
        <p:txBody>
          <a:bodyPr>
            <a:normAutofit fontScale="92500" lnSpcReduction="20000"/>
          </a:bodyPr>
          <a:lstStyle/>
          <a:p>
            <a:pPr algn="ctr"/>
            <a:r>
              <a:rPr lang="en-US" sz="2800" dirty="0" smtClean="0"/>
              <a:t>1-</a:t>
            </a:r>
            <a:r>
              <a:rPr lang="en-US" sz="2800" b="1" u="heavy" dirty="0"/>
              <a:t>PODOPHYLLUM</a:t>
            </a:r>
            <a:endParaRPr lang="en-US" sz="2800" b="1" dirty="0"/>
          </a:p>
          <a:p>
            <a:r>
              <a:rPr lang="en-US" b="1" u="heavy" dirty="0"/>
              <a:t>Synonyms</a:t>
            </a:r>
            <a:r>
              <a:rPr lang="en-US" b="1" dirty="0"/>
              <a:t>:</a:t>
            </a:r>
            <a:endParaRPr lang="en-US" dirty="0"/>
          </a:p>
          <a:p>
            <a:r>
              <a:rPr lang="en-US" dirty="0" smtClean="0"/>
              <a:t>Maple </a:t>
            </a:r>
            <a:r>
              <a:rPr lang="en-US" dirty="0"/>
              <a:t>root, umbrella plant</a:t>
            </a:r>
          </a:p>
          <a:p>
            <a:r>
              <a:rPr lang="en-US" b="1" u="heavy" dirty="0" smtClean="0"/>
              <a:t>B/S</a:t>
            </a:r>
            <a:r>
              <a:rPr lang="en-US" b="1" dirty="0" smtClean="0"/>
              <a:t>:</a:t>
            </a:r>
            <a:r>
              <a:rPr lang="en-US" dirty="0"/>
              <a:t> </a:t>
            </a:r>
            <a:r>
              <a:rPr lang="en-US" dirty="0" smtClean="0"/>
              <a:t> </a:t>
            </a:r>
            <a:r>
              <a:rPr lang="en-US" i="1" dirty="0" err="1" smtClean="0"/>
              <a:t>Podophyllum</a:t>
            </a:r>
            <a:r>
              <a:rPr lang="en-US" i="1" dirty="0" smtClean="0"/>
              <a:t> </a:t>
            </a:r>
            <a:r>
              <a:rPr lang="en-US" i="1" dirty="0" err="1" smtClean="0"/>
              <a:t>peltatum</a:t>
            </a:r>
            <a:r>
              <a:rPr lang="en-US" i="1" dirty="0" smtClean="0"/>
              <a:t> </a:t>
            </a:r>
            <a:r>
              <a:rPr lang="en-US" dirty="0"/>
              <a:t>(American variety) </a:t>
            </a:r>
            <a:r>
              <a:rPr lang="en-US" dirty="0" err="1" smtClean="0"/>
              <a:t>Podophyllum</a:t>
            </a:r>
            <a:r>
              <a:rPr lang="en-US" dirty="0" smtClean="0"/>
              <a:t> </a:t>
            </a:r>
            <a:r>
              <a:rPr lang="en-US" dirty="0" err="1" smtClean="0"/>
              <a:t>emodi</a:t>
            </a:r>
            <a:r>
              <a:rPr lang="en-US" dirty="0" smtClean="0"/>
              <a:t>  Var. </a:t>
            </a:r>
            <a:r>
              <a:rPr lang="en-US" dirty="0" err="1" smtClean="0"/>
              <a:t>hexandrum</a:t>
            </a:r>
            <a:r>
              <a:rPr lang="en-US" dirty="0" smtClean="0"/>
              <a:t> </a:t>
            </a:r>
            <a:r>
              <a:rPr lang="en-US" dirty="0"/>
              <a:t>(Indian variety)</a:t>
            </a:r>
          </a:p>
          <a:p>
            <a:r>
              <a:rPr lang="en-US" b="1" u="heavy" dirty="0"/>
              <a:t>Family</a:t>
            </a:r>
            <a:r>
              <a:rPr lang="en-US" b="1" dirty="0"/>
              <a:t>:</a:t>
            </a:r>
          </a:p>
          <a:p>
            <a:r>
              <a:rPr lang="en-US" dirty="0" err="1"/>
              <a:t>Berberidaceae</a:t>
            </a:r>
            <a:endParaRPr lang="en-US" dirty="0"/>
          </a:p>
          <a:p>
            <a:r>
              <a:rPr lang="en-US" b="1" u="heavy" dirty="0"/>
              <a:t>Part used</a:t>
            </a:r>
            <a:r>
              <a:rPr lang="en-US" b="1" dirty="0"/>
              <a:t>:</a:t>
            </a:r>
          </a:p>
          <a:p>
            <a:r>
              <a:rPr lang="en-US" dirty="0"/>
              <a:t>Dried tuberous roots and rhizomes</a:t>
            </a:r>
          </a:p>
          <a:p>
            <a:r>
              <a:rPr lang="en-US" b="1" u="heavy" dirty="0"/>
              <a:t>Habit &amp; Habitat</a:t>
            </a:r>
            <a:r>
              <a:rPr lang="en-US" b="1" dirty="0"/>
              <a:t>:</a:t>
            </a:r>
          </a:p>
          <a:p>
            <a:r>
              <a:rPr lang="en-US" dirty="0"/>
              <a:t>Plant is a perennial herb.</a:t>
            </a:r>
          </a:p>
          <a:p>
            <a:pPr lvl="0"/>
            <a:r>
              <a:rPr lang="en-US" dirty="0"/>
              <a:t>American variety: America &amp; Northern Carolina</a:t>
            </a:r>
          </a:p>
          <a:p>
            <a:pPr lvl="0"/>
            <a:r>
              <a:rPr lang="en-US" dirty="0"/>
              <a:t>Indian variety: Pakistan, India, Afghanistan &amp; </a:t>
            </a:r>
            <a:r>
              <a:rPr lang="en-US" dirty="0" smtClean="0"/>
              <a:t>Tibet</a:t>
            </a:r>
            <a:endParaRPr lang="en-US" dirty="0"/>
          </a:p>
        </p:txBody>
      </p:sp>
      <p:sp>
        <p:nvSpPr>
          <p:cNvPr id="4" name="Slide Number Placeholder 3"/>
          <p:cNvSpPr>
            <a:spLocks noGrp="1"/>
          </p:cNvSpPr>
          <p:nvPr>
            <p:ph type="sldNum" sz="quarter" idx="12"/>
          </p:nvPr>
        </p:nvSpPr>
        <p:spPr/>
        <p:txBody>
          <a:bodyPr/>
          <a:lstStyle/>
          <a:p>
            <a:fld id="{17CF8FDF-6E7A-46CF-BF4A-F87DF872FC3D}"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362712"/>
          </a:xfrm>
        </p:spPr>
        <p:txBody>
          <a:bodyPr>
            <a:normAutofit fontScale="90000"/>
          </a:bodyPr>
          <a:lstStyle/>
          <a:p>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04800" y="1828800"/>
            <a:ext cx="4419600" cy="4114800"/>
          </a:xfr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xmlns="" val="0"/>
              </a:ext>
            </a:extLst>
          </a:blip>
          <a:srcRect l="20200" t="8749" r="19147" b="10868"/>
          <a:stretch>
            <a:fillRect/>
          </a:stretch>
        </p:blipFill>
        <p:spPr>
          <a:xfrm>
            <a:off x="4724400" y="1828800"/>
            <a:ext cx="4191000" cy="4191000"/>
          </a:xfrm>
          <a:prstGeom prst="rect">
            <a:avLst/>
          </a:prstGeom>
        </p:spPr>
      </p:pic>
      <p:sp>
        <p:nvSpPr>
          <p:cNvPr id="6" name="Slide Number Placeholder 5"/>
          <p:cNvSpPr>
            <a:spLocks noGrp="1"/>
          </p:cNvSpPr>
          <p:nvPr>
            <p:ph type="sldNum" sz="quarter" idx="12"/>
          </p:nvPr>
        </p:nvSpPr>
        <p:spPr/>
        <p:txBody>
          <a:bodyPr/>
          <a:lstStyle/>
          <a:p>
            <a:fld id="{17CF8FDF-6E7A-46CF-BF4A-F87DF872FC3D}" type="slidenum">
              <a:rPr lang="en-US" smtClean="0"/>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1051</TotalTime>
  <Words>5043</Words>
  <Application>Microsoft Office PowerPoint</Application>
  <PresentationFormat>On-screen Show (4:3)</PresentationFormat>
  <Paragraphs>570</Paragraphs>
  <Slides>75</Slides>
  <Notes>0</Notes>
  <HiddenSlides>0</HiddenSlides>
  <MMClips>0</MMClips>
  <ScaleCrop>false</ScaleCrop>
  <HeadingPairs>
    <vt:vector size="4" baseType="variant">
      <vt:variant>
        <vt:lpstr>Theme</vt:lpstr>
      </vt:variant>
      <vt:variant>
        <vt:i4>1</vt:i4>
      </vt:variant>
      <vt:variant>
        <vt:lpstr>Slide Titles</vt:lpstr>
      </vt:variant>
      <vt:variant>
        <vt:i4>75</vt:i4>
      </vt:variant>
    </vt:vector>
  </HeadingPairs>
  <TitlesOfParts>
    <vt:vector size="76" baseType="lpstr">
      <vt:lpstr>Flow</vt:lpstr>
      <vt:lpstr>        </vt:lpstr>
      <vt:lpstr>Cancer </vt:lpstr>
      <vt:lpstr>Types of cancer: </vt:lpstr>
      <vt:lpstr>Causes : </vt:lpstr>
      <vt:lpstr>Slide 5</vt:lpstr>
      <vt:lpstr>Treatments of cancer: </vt:lpstr>
      <vt:lpstr>Slide 7</vt:lpstr>
      <vt:lpstr>Anti- cancer drugs: </vt:lpstr>
      <vt:lpstr>Slide 9</vt:lpstr>
      <vt:lpstr>Slide 10</vt:lpstr>
      <vt:lpstr>Slide 11</vt:lpstr>
      <vt:lpstr>Structure: </vt:lpstr>
      <vt:lpstr>Uses: </vt:lpstr>
      <vt:lpstr>2-CATHARANTHUS </vt:lpstr>
      <vt:lpstr>Slide 15</vt:lpstr>
      <vt:lpstr>Slide 16</vt:lpstr>
      <vt:lpstr>(Vincristine)           (Vinblastine)</vt:lpstr>
      <vt:lpstr>Mechanism of Action: </vt:lpstr>
      <vt:lpstr>Clinical Uses: </vt:lpstr>
      <vt:lpstr>Slide 20</vt:lpstr>
      <vt:lpstr>3-COLCHICINE </vt:lpstr>
      <vt:lpstr>Slide 22</vt:lpstr>
      <vt:lpstr>Structure: </vt:lpstr>
      <vt:lpstr>M/A &amp; Uses:</vt:lpstr>
      <vt:lpstr>                        Macrolide Antibiotics</vt:lpstr>
      <vt:lpstr>Macrolide Antibiotics :</vt:lpstr>
      <vt:lpstr>Slide 27</vt:lpstr>
      <vt:lpstr>Macrolides</vt:lpstr>
      <vt:lpstr>Slide 29</vt:lpstr>
      <vt:lpstr>Slide 30</vt:lpstr>
      <vt:lpstr>Slide 31</vt:lpstr>
      <vt:lpstr>Slide 32</vt:lpstr>
      <vt:lpstr>Slide 33</vt:lpstr>
      <vt:lpstr>Slide 34</vt:lpstr>
      <vt:lpstr>Oleandomycin:</vt:lpstr>
      <vt:lpstr>Bryostatins:</vt:lpstr>
      <vt:lpstr>Slide 37</vt:lpstr>
      <vt:lpstr>Rifamycin:</vt:lpstr>
      <vt:lpstr>Slide 39</vt:lpstr>
      <vt:lpstr>Slide 40</vt:lpstr>
      <vt:lpstr>Slide 41</vt:lpstr>
      <vt:lpstr>Slide 42</vt:lpstr>
      <vt:lpstr>Effect of oral rifampicin therapy in the high-risk liver cirrhosis patients</vt:lpstr>
      <vt:lpstr>Slide 44</vt:lpstr>
      <vt:lpstr>Antiangiogenic properties of oral rifampicin :  effective tool in suppressing cancer progression</vt:lpstr>
      <vt:lpstr>Slide 46</vt:lpstr>
      <vt:lpstr>Slide 47</vt:lpstr>
      <vt:lpstr>Slide 48</vt:lpstr>
      <vt:lpstr>Slide 49</vt:lpstr>
      <vt:lpstr>Naturally derived anti-HIV agents:</vt:lpstr>
      <vt:lpstr>Slide 51</vt:lpstr>
      <vt:lpstr>a) FLAVONOIDS:</vt:lpstr>
      <vt:lpstr>Slide 53</vt:lpstr>
      <vt:lpstr>(b) COUMARINS:</vt:lpstr>
      <vt:lpstr>(c) TERPENOIDS:</vt:lpstr>
      <vt:lpstr>(d) ALKALOIDS:</vt:lpstr>
      <vt:lpstr>(e) POLYPHENOLS:</vt:lpstr>
      <vt:lpstr>(f) POLYSACHRIDES:</vt:lpstr>
      <vt:lpstr>(g) PROTEINS:</vt:lpstr>
      <vt:lpstr>(h) MISCELLANEOUS:</vt:lpstr>
      <vt:lpstr>Immunostimulants</vt:lpstr>
      <vt:lpstr>Slide 62</vt:lpstr>
      <vt:lpstr>Slide 63</vt:lpstr>
      <vt:lpstr>Slide 64</vt:lpstr>
      <vt:lpstr>Slide 65</vt:lpstr>
      <vt:lpstr>Cytokines:</vt:lpstr>
      <vt:lpstr>Antioxidant Vitamins:</vt:lpstr>
      <vt:lpstr>Animal products:</vt:lpstr>
      <vt:lpstr>Slide 69</vt:lpstr>
      <vt:lpstr>Immunostimulating Herbs:</vt:lpstr>
      <vt:lpstr>Slide 71</vt:lpstr>
      <vt:lpstr>Astragalus:</vt:lpstr>
      <vt:lpstr>Slide 73</vt:lpstr>
      <vt:lpstr>Echinacea:</vt:lpstr>
      <vt:lpstr>Slide 75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ZAKKI BOSS TRADERS</dc:creator>
  <cp:lastModifiedBy>A A COMPUTER</cp:lastModifiedBy>
  <cp:revision>205</cp:revision>
  <dcterms:created xsi:type="dcterms:W3CDTF">2020-03-26T05:58:00Z</dcterms:created>
  <dcterms:modified xsi:type="dcterms:W3CDTF">2020-04-01T12:58:26Z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1033-11.2.0.9232</vt:lpwstr>
  </property>
</Properties>
</file>